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Lst>
  <p:sldSz cx="6858000" cy="5143500"/>
  <p:notesSz cx="6858000" cy="9144000"/>
  <p:embeddedFontLst>
    <p:embeddedFont>
      <p:font typeface="Calibri" panose="020F0502020204030204" pitchFamily="34" charset="0"/>
      <p:regular r:id="rId67"/>
      <p:bold r:id="rId68"/>
      <p:italic r:id="rId69"/>
      <p:boldItalic r:id="rId70"/>
    </p:embeddedFont>
    <p:embeddedFont>
      <p:font typeface="EB Garamond" pitchFamily="2" charset="0"/>
      <p:regular r:id="rId71"/>
      <p:bold r:id="rId72"/>
      <p:italic r:id="rId73"/>
      <p:boldItalic r:id="rId74"/>
    </p:embeddedFont>
    <p:embeddedFont>
      <p:font typeface="Garamond" panose="02020404030301010803" pitchFamily="18" charset="0"/>
      <p:regular r:id="rId75"/>
      <p:bold r:id="rId76"/>
      <p:italic r:id="rId77"/>
      <p:bold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9" roundtripDataSignature="AMtx7mhn5q6CbuDfX1kmK8G5MN3W1DRg4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56" d="100"/>
          <a:sy n="156" d="100"/>
        </p:scale>
        <p:origin x="1928" y="64"/>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2.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8.fntdata"/><Relationship Id="rId79" Type="http://customschemas.google.com/relationships/presentationmetadata" Target="meta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3.fntdata"/><Relationship Id="rId77"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6.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4.fntdata"/><Relationship Id="rId75" Type="http://schemas.openxmlformats.org/officeDocument/2006/relationships/font" Target="fonts/font9.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7.fntdata"/><Relationship Id="rId78" Type="http://schemas.openxmlformats.org/officeDocument/2006/relationships/font" Target="fonts/font12.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font" Target="fonts/font5.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 name="Google Shape;7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CAS materials are easy to use in several different ways, and they can be helpful for programs, departments, or divisions. Examples of CAS uses include:</a:t>
            </a:r>
            <a:endParaRPr/>
          </a:p>
          <a:p>
            <a:pPr marL="171450" lvl="0" indent="-171450" algn="l" rtl="0">
              <a:lnSpc>
                <a:spcPct val="100000"/>
              </a:lnSpc>
              <a:spcBef>
                <a:spcPts val="0"/>
              </a:spcBef>
              <a:spcAft>
                <a:spcPts val="0"/>
              </a:spcAft>
              <a:buClr>
                <a:schemeClr val="dk1"/>
              </a:buClr>
              <a:buSzPts val="1200"/>
              <a:buFont typeface="Arial"/>
              <a:buChar char="•"/>
            </a:pPr>
            <a:r>
              <a:rPr lang="en-US"/>
              <a:t>Identify better uses for funds</a:t>
            </a:r>
            <a:endParaRPr/>
          </a:p>
          <a:p>
            <a:pPr marL="171450" lvl="0" indent="-171450" algn="l" rtl="0">
              <a:lnSpc>
                <a:spcPct val="100000"/>
              </a:lnSpc>
              <a:spcBef>
                <a:spcPts val="0"/>
              </a:spcBef>
              <a:spcAft>
                <a:spcPts val="0"/>
              </a:spcAft>
              <a:buClr>
                <a:schemeClr val="dk1"/>
              </a:buClr>
              <a:buSzPts val="1200"/>
              <a:buFont typeface="Arial"/>
              <a:buChar char="•"/>
            </a:pPr>
            <a:r>
              <a:rPr lang="en-US"/>
              <a:t>Consider what are the essential, non-negotiable functions</a:t>
            </a:r>
            <a:endParaRPr/>
          </a:p>
          <a:p>
            <a:pPr marL="171450" marR="0" lvl="1" indent="-171450" algn="l" rtl="0">
              <a:lnSpc>
                <a:spcPct val="100000"/>
              </a:lnSpc>
              <a:spcBef>
                <a:spcPts val="0"/>
              </a:spcBef>
              <a:spcAft>
                <a:spcPts val="0"/>
              </a:spcAft>
              <a:buClr>
                <a:schemeClr val="dk1"/>
              </a:buClr>
              <a:buSzPts val="1200"/>
              <a:buFont typeface="Arial"/>
              <a:buChar char="•"/>
            </a:pPr>
            <a:r>
              <a:rPr lang="en-US"/>
              <a:t>Determine what is covered at training, what skills are needed to be effective, etc.</a:t>
            </a:r>
            <a:endParaRPr/>
          </a:p>
          <a:p>
            <a:pPr marL="171450" marR="0" lvl="1" indent="-171450" algn="l" rtl="0">
              <a:lnSpc>
                <a:spcPct val="100000"/>
              </a:lnSpc>
              <a:spcBef>
                <a:spcPts val="0"/>
              </a:spcBef>
              <a:spcAft>
                <a:spcPts val="0"/>
              </a:spcAft>
              <a:buClr>
                <a:schemeClr val="dk1"/>
              </a:buClr>
              <a:buSzPts val="1200"/>
              <a:buFont typeface="Arial"/>
              <a:buChar char="•"/>
            </a:pPr>
            <a:r>
              <a:rPr lang="en-US"/>
              <a:t>Establish credibility and accountability</a:t>
            </a:r>
            <a:endParaRPr/>
          </a:p>
          <a:p>
            <a:pPr marL="171450" marR="0" lvl="1" indent="-171450" algn="l" rtl="0">
              <a:lnSpc>
                <a:spcPct val="100000"/>
              </a:lnSpc>
              <a:spcBef>
                <a:spcPts val="0"/>
              </a:spcBef>
              <a:spcAft>
                <a:spcPts val="0"/>
              </a:spcAft>
              <a:buClr>
                <a:schemeClr val="dk1"/>
              </a:buClr>
              <a:buSzPts val="1200"/>
              <a:buFont typeface="Arial"/>
              <a:buChar char="•"/>
            </a:pPr>
            <a:r>
              <a:rPr lang="en-US"/>
              <a:t>Enhance institutional self-studies to prepare for accreditation</a:t>
            </a:r>
            <a:endParaRPr/>
          </a:p>
          <a:p>
            <a:pPr marL="171450" lvl="0" indent="-9525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r>
              <a:rPr lang="en-US"/>
              <a:t>CAS Standards and self-study processes provide for flexibility (even within the same campus). Some considerations for using CAS to fit your culture and environment:</a:t>
            </a:r>
            <a:endParaRPr/>
          </a:p>
          <a:p>
            <a:pPr marL="171450" lvl="0" indent="-171450" algn="l" rtl="0">
              <a:lnSpc>
                <a:spcPct val="100000"/>
              </a:lnSpc>
              <a:spcBef>
                <a:spcPts val="0"/>
              </a:spcBef>
              <a:spcAft>
                <a:spcPts val="0"/>
              </a:spcAft>
              <a:buClr>
                <a:schemeClr val="dk1"/>
              </a:buClr>
              <a:buSzPts val="1200"/>
              <a:buFont typeface="Calibri"/>
              <a:buChar char="-"/>
            </a:pPr>
            <a:r>
              <a:rPr lang="en-US"/>
              <a:t>Institutional Size</a:t>
            </a:r>
            <a:endParaRPr/>
          </a:p>
          <a:p>
            <a:pPr marL="171450" lvl="0" indent="-171450" algn="l" rtl="0">
              <a:lnSpc>
                <a:spcPct val="100000"/>
              </a:lnSpc>
              <a:spcBef>
                <a:spcPts val="0"/>
              </a:spcBef>
              <a:spcAft>
                <a:spcPts val="0"/>
              </a:spcAft>
              <a:buClr>
                <a:schemeClr val="dk1"/>
              </a:buClr>
              <a:buSzPts val="1200"/>
              <a:buFont typeface="Calibri"/>
              <a:buChar char="-"/>
            </a:pPr>
            <a:r>
              <a:rPr lang="en-US"/>
              <a:t>Institutional Type</a:t>
            </a:r>
            <a:endParaRPr/>
          </a:p>
          <a:p>
            <a:pPr marL="171450" lvl="0" indent="-171450" algn="l" rtl="0">
              <a:lnSpc>
                <a:spcPct val="100000"/>
              </a:lnSpc>
              <a:spcBef>
                <a:spcPts val="0"/>
              </a:spcBef>
              <a:spcAft>
                <a:spcPts val="0"/>
              </a:spcAft>
              <a:buClr>
                <a:schemeClr val="dk1"/>
              </a:buClr>
              <a:buSzPts val="1200"/>
              <a:buFont typeface="Calibri"/>
              <a:buChar char="-"/>
            </a:pPr>
            <a:r>
              <a:rPr lang="en-US"/>
              <a:t>Cross-functional areas</a:t>
            </a:r>
            <a:endParaRPr/>
          </a:p>
          <a:p>
            <a:pPr marL="171450" lvl="0" indent="-171450" algn="l" rtl="0">
              <a:lnSpc>
                <a:spcPct val="100000"/>
              </a:lnSpc>
              <a:spcBef>
                <a:spcPts val="0"/>
              </a:spcBef>
              <a:spcAft>
                <a:spcPts val="0"/>
              </a:spcAft>
              <a:buClr>
                <a:schemeClr val="dk1"/>
              </a:buClr>
              <a:buSzPts val="1200"/>
              <a:buFont typeface="Calibri"/>
              <a:buChar char="-"/>
            </a:pPr>
            <a:r>
              <a:rPr lang="en-US"/>
              <a:t>Multiple Sites</a:t>
            </a:r>
            <a:endParaRPr/>
          </a:p>
          <a:p>
            <a:pPr marL="0" lvl="0" indent="0" algn="l" rtl="0">
              <a:lnSpc>
                <a:spcPct val="100000"/>
              </a:lnSpc>
              <a:spcBef>
                <a:spcPts val="0"/>
              </a:spcBef>
              <a:spcAft>
                <a:spcPts val="0"/>
              </a:spcAft>
              <a:buSzPts val="1400"/>
              <a:buNone/>
            </a:pPr>
            <a:endParaRPr/>
          </a:p>
        </p:txBody>
      </p:sp>
      <p:sp>
        <p:nvSpPr>
          <p:cNvPr id="145" name="Google Shape;14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A number of characteristics are common to all functional areas, and these commonalities demand inclusion in all current and future CAS standards. As a result, General Standards were devised that CAS Board members unanimously agreed were relevant to all the functional areas within student support programs and services championed by CAS member associations. </a:t>
            </a:r>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US">
                <a:latin typeface="Calibri"/>
                <a:ea typeface="Calibri"/>
                <a:cs typeface="Calibri"/>
                <a:sym typeface="Calibri"/>
              </a:rPr>
              <a:t>The General Standards are arranged into 12 sections, which appear in CAS standards and assessment tools to provide direction for different facets of programs/services.</a:t>
            </a:r>
            <a:endParaRPr/>
          </a:p>
          <a:p>
            <a:pPr marL="171450" lvl="0" indent="-171450" algn="l" rtl="0">
              <a:lnSpc>
                <a:spcPct val="100000"/>
              </a:lnSpc>
              <a:spcBef>
                <a:spcPts val="0"/>
              </a:spcBef>
              <a:spcAft>
                <a:spcPts val="0"/>
              </a:spcAft>
              <a:buClr>
                <a:schemeClr val="dk1"/>
              </a:buClr>
              <a:buSzPts val="1200"/>
              <a:buFont typeface="Arial"/>
              <a:buChar char="•"/>
            </a:pPr>
            <a:r>
              <a:rPr lang="en-US">
                <a:latin typeface="Calibri"/>
                <a:ea typeface="Calibri"/>
                <a:cs typeface="Calibri"/>
                <a:sym typeface="Calibri"/>
              </a:rPr>
              <a:t>Functional Area standards are in various stages of revision – some committees have just been charged, while others are out for expert review</a:t>
            </a:r>
            <a:endParaRPr/>
          </a:p>
          <a:p>
            <a:pPr marL="171450" lvl="0" indent="-171450" algn="l" rtl="0">
              <a:lnSpc>
                <a:spcPct val="100000"/>
              </a:lnSpc>
              <a:spcBef>
                <a:spcPts val="0"/>
              </a:spcBef>
              <a:spcAft>
                <a:spcPts val="0"/>
              </a:spcAft>
              <a:buClr>
                <a:schemeClr val="dk1"/>
              </a:buClr>
              <a:buSzPts val="1200"/>
              <a:buFont typeface="Arial"/>
              <a:buChar char="•"/>
            </a:pPr>
            <a:r>
              <a:rPr lang="en-US">
                <a:latin typeface="Calibri"/>
                <a:ea typeface="Calibri"/>
                <a:cs typeface="Calibri"/>
                <a:sym typeface="Calibri"/>
              </a:rPr>
              <a:t>A note about the General Standards: They are revised every 3 years to maintain relevancy and currency in the field.</a:t>
            </a:r>
            <a:endParaRPr/>
          </a:p>
          <a:p>
            <a:pPr marL="0" lvl="0" indent="0" algn="l" rtl="0">
              <a:lnSpc>
                <a:spcPct val="100000"/>
              </a:lnSpc>
              <a:spcBef>
                <a:spcPts val="0"/>
              </a:spcBef>
              <a:spcAft>
                <a:spcPts val="0"/>
              </a:spcAft>
              <a:buSzPts val="1400"/>
              <a:buNone/>
            </a:pPr>
            <a:endParaRPr/>
          </a:p>
        </p:txBody>
      </p:sp>
      <p:sp>
        <p:nvSpPr>
          <p:cNvPr id="153" name="Google Shape;15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Each functional area is a hybrid of General Standards – which CAS has agreed apply across all units – and those more specialized standards that address unique elements for programs and services.</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161" name="Google Shape;16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One of the things that can get confusing about the CAS language is that we talk about both “standards and guidelines.” This slide explicates some of the distinctions.</a:t>
            </a:r>
            <a:endParaRPr/>
          </a:p>
          <a:p>
            <a:pPr marL="171450" lvl="0" indent="-171450" algn="l" rtl="0">
              <a:lnSpc>
                <a:spcPct val="100000"/>
              </a:lnSpc>
              <a:spcBef>
                <a:spcPts val="0"/>
              </a:spcBef>
              <a:spcAft>
                <a:spcPts val="0"/>
              </a:spcAft>
              <a:buClr>
                <a:schemeClr val="dk1"/>
              </a:buClr>
              <a:buSzPts val="1200"/>
              <a:buFont typeface="Arial"/>
              <a:buChar char="•"/>
            </a:pPr>
            <a:r>
              <a:rPr lang="en-US"/>
              <a:t>Sets of standards vs. statements of standards</a:t>
            </a:r>
            <a:endParaRPr/>
          </a:p>
          <a:p>
            <a:pPr marL="171450" lvl="0" indent="-171450" algn="l" rtl="0">
              <a:lnSpc>
                <a:spcPct val="100000"/>
              </a:lnSpc>
              <a:spcBef>
                <a:spcPts val="0"/>
              </a:spcBef>
              <a:spcAft>
                <a:spcPts val="0"/>
              </a:spcAft>
              <a:buClr>
                <a:schemeClr val="dk1"/>
              </a:buClr>
              <a:buSzPts val="1200"/>
              <a:buFont typeface="Arial"/>
              <a:buChar char="•"/>
            </a:pPr>
            <a:r>
              <a:rPr lang="en-US"/>
              <a:t>Standards and guidelines are </a:t>
            </a:r>
            <a:r>
              <a:rPr lang="en-US" b="1"/>
              <a:t>basic statements that should be achievable by any program </a:t>
            </a:r>
            <a:r>
              <a:rPr lang="en-US"/>
              <a:t>in any institution when adequate and appropriate effort, energy, and resources are applied</a:t>
            </a:r>
            <a:endParaRPr/>
          </a:p>
          <a:p>
            <a:pPr marL="171450" lvl="0" indent="-171450" algn="l" rtl="0">
              <a:lnSpc>
                <a:spcPct val="100000"/>
              </a:lnSpc>
              <a:spcBef>
                <a:spcPts val="0"/>
              </a:spcBef>
              <a:spcAft>
                <a:spcPts val="0"/>
              </a:spcAft>
              <a:buClr>
                <a:schemeClr val="dk1"/>
              </a:buClr>
              <a:buSzPts val="1200"/>
              <a:buFont typeface="Arial"/>
              <a:buChar char="•"/>
            </a:pPr>
            <a:r>
              <a:rPr lang="en-US"/>
              <a:t>Standards </a:t>
            </a:r>
            <a:r>
              <a:rPr lang="en-US" b="1"/>
              <a:t>reflect a level of good program practice</a:t>
            </a:r>
            <a:r>
              <a:rPr lang="en-US"/>
              <a:t> generally agreed upon by the profession at large</a:t>
            </a:r>
            <a:endParaRPr/>
          </a:p>
          <a:p>
            <a:pPr marL="0" lvl="0" indent="0" algn="l" rtl="0">
              <a:lnSpc>
                <a:spcPct val="100000"/>
              </a:lnSpc>
              <a:spcBef>
                <a:spcPts val="0"/>
              </a:spcBef>
              <a:spcAft>
                <a:spcPts val="0"/>
              </a:spcAft>
              <a:buSzPts val="1400"/>
              <a:buNone/>
            </a:pPr>
            <a:endParaRPr/>
          </a:p>
        </p:txBody>
      </p:sp>
      <p:sp>
        <p:nvSpPr>
          <p:cNvPr id="169" name="Google Shape;16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a:latin typeface="Calibri"/>
                <a:ea typeface="Calibri"/>
                <a:cs typeface="Calibri"/>
                <a:sym typeface="Calibri"/>
              </a:rPr>
              <a:t>Outcomes are classically understood to be changes that occur as a result of some aspect of the college experience (Astin, 1991).</a:t>
            </a:r>
            <a:endParaRPr/>
          </a:p>
          <a:p>
            <a:pPr marL="0" lvl="0" indent="0" algn="l" rtl="0">
              <a:lnSpc>
                <a:spcPct val="80000"/>
              </a:lnSpc>
              <a:spcBef>
                <a:spcPts val="0"/>
              </a:spcBef>
              <a:spcAft>
                <a:spcPts val="0"/>
              </a:spcAft>
              <a:buSzPts val="1400"/>
              <a:buNone/>
            </a:pPr>
            <a:endParaRPr>
              <a:latin typeface="Calibri"/>
              <a:ea typeface="Calibri"/>
              <a:cs typeface="Calibri"/>
              <a:sym typeface="Calibri"/>
            </a:endParaRPr>
          </a:p>
          <a:p>
            <a:pPr marL="0" lvl="0" indent="0" algn="l" rtl="0">
              <a:lnSpc>
                <a:spcPct val="80000"/>
              </a:lnSpc>
              <a:spcBef>
                <a:spcPts val="0"/>
              </a:spcBef>
              <a:spcAft>
                <a:spcPts val="0"/>
              </a:spcAft>
              <a:buSzPts val="1400"/>
              <a:buNone/>
            </a:pPr>
            <a:r>
              <a:rPr lang="en-US">
                <a:latin typeface="Calibri"/>
                <a:ea typeface="Calibri"/>
                <a:cs typeface="Calibri"/>
                <a:sym typeface="Calibri"/>
              </a:rPr>
              <a:t>Standards serve a purpose in leading towards intentional outcomes</a:t>
            </a:r>
            <a:endParaRPr/>
          </a:p>
          <a:p>
            <a:pPr marL="171450" lvl="0" indent="-171450" algn="l" rtl="0">
              <a:lnSpc>
                <a:spcPct val="80000"/>
              </a:lnSpc>
              <a:spcBef>
                <a:spcPts val="0"/>
              </a:spcBef>
              <a:spcAft>
                <a:spcPts val="0"/>
              </a:spcAft>
              <a:buClr>
                <a:schemeClr val="dk1"/>
              </a:buClr>
              <a:buSzPts val="1200"/>
              <a:buFont typeface="Arial"/>
              <a:buChar char="•"/>
            </a:pPr>
            <a:r>
              <a:rPr lang="en-US">
                <a:latin typeface="Calibri"/>
                <a:ea typeface="Calibri"/>
                <a:cs typeface="Calibri"/>
                <a:sym typeface="Calibri"/>
              </a:rPr>
              <a:t>CAS identifies 6 learning outcomes to address the whole student</a:t>
            </a:r>
            <a:endParaRPr/>
          </a:p>
          <a:p>
            <a:pPr marL="171450" lvl="0" indent="-171450" algn="l" rtl="0">
              <a:lnSpc>
                <a:spcPct val="80000"/>
              </a:lnSpc>
              <a:spcBef>
                <a:spcPts val="0"/>
              </a:spcBef>
              <a:spcAft>
                <a:spcPts val="0"/>
              </a:spcAft>
              <a:buClr>
                <a:schemeClr val="dk1"/>
              </a:buClr>
              <a:buSzPts val="1200"/>
              <a:buFont typeface="Arial"/>
              <a:buChar char="•"/>
            </a:pPr>
            <a:r>
              <a:rPr lang="en-US">
                <a:latin typeface="Calibri"/>
                <a:ea typeface="Calibri"/>
                <a:cs typeface="Calibri"/>
                <a:sym typeface="Calibri"/>
              </a:rPr>
              <a:t>Each functional area either directly influences, contributes or makes outcome possible</a:t>
            </a:r>
            <a:endParaRPr/>
          </a:p>
          <a:p>
            <a:pPr marL="171450" lvl="0" indent="-171450" algn="l" rtl="0">
              <a:lnSpc>
                <a:spcPct val="80000"/>
              </a:lnSpc>
              <a:spcBef>
                <a:spcPts val="0"/>
              </a:spcBef>
              <a:spcAft>
                <a:spcPts val="0"/>
              </a:spcAft>
              <a:buClr>
                <a:schemeClr val="dk1"/>
              </a:buClr>
              <a:buSzPts val="1200"/>
              <a:buFont typeface="Arial"/>
              <a:buChar char="•"/>
            </a:pPr>
            <a:r>
              <a:rPr lang="en-US">
                <a:latin typeface="Calibri"/>
                <a:ea typeface="Calibri"/>
                <a:cs typeface="Calibri"/>
                <a:sym typeface="Calibri"/>
              </a:rPr>
              <a:t>Some outcomes may be more significant to a program/service than others but all should be on radar</a:t>
            </a:r>
            <a:endParaRPr/>
          </a:p>
          <a:p>
            <a:pPr marL="171450" lvl="0" indent="-171450" algn="l" rtl="0">
              <a:lnSpc>
                <a:spcPct val="80000"/>
              </a:lnSpc>
              <a:spcBef>
                <a:spcPts val="0"/>
              </a:spcBef>
              <a:spcAft>
                <a:spcPts val="0"/>
              </a:spcAft>
              <a:buClr>
                <a:schemeClr val="dk1"/>
              </a:buClr>
              <a:buSzPts val="1200"/>
              <a:buFont typeface="Arial"/>
              <a:buChar char="•"/>
            </a:pPr>
            <a:r>
              <a:rPr lang="en-US">
                <a:latin typeface="Calibri"/>
                <a:ea typeface="Calibri"/>
                <a:cs typeface="Calibri"/>
                <a:sym typeface="Calibri"/>
              </a:rPr>
              <a:t>Critically important to think first of desired outcomes and then design programs that will get us there</a:t>
            </a:r>
            <a:endParaRPr/>
          </a:p>
          <a:p>
            <a:pPr marL="0" lvl="0" indent="0" algn="l" rtl="0">
              <a:lnSpc>
                <a:spcPct val="80000"/>
              </a:lnSpc>
              <a:spcBef>
                <a:spcPts val="0"/>
              </a:spcBef>
              <a:spcAft>
                <a:spcPts val="0"/>
              </a:spcAft>
              <a:buSzPts val="1400"/>
              <a:buNone/>
            </a:pPr>
            <a:endParaRPr>
              <a:latin typeface="Calibri"/>
              <a:ea typeface="Calibri"/>
              <a:cs typeface="Calibri"/>
              <a:sym typeface="Calibri"/>
            </a:endParaRPr>
          </a:p>
          <a:p>
            <a:pPr marL="0" lvl="0" indent="0" algn="l" rtl="0">
              <a:lnSpc>
                <a:spcPct val="80000"/>
              </a:lnSpc>
              <a:spcBef>
                <a:spcPts val="0"/>
              </a:spcBef>
              <a:spcAft>
                <a:spcPts val="0"/>
              </a:spcAft>
              <a:buSzPts val="1400"/>
              <a:buNone/>
            </a:pPr>
            <a:r>
              <a:rPr lang="en-US">
                <a:latin typeface="Calibri"/>
                <a:ea typeface="Calibri"/>
                <a:cs typeface="Calibri"/>
                <a:sym typeface="Calibri"/>
              </a:rPr>
              <a:t>Standards, outcomes, and assessment lead us to accountability.</a:t>
            </a:r>
            <a:endParaRPr/>
          </a:p>
          <a:p>
            <a:pPr marL="0" marR="0" lvl="0" indent="0" algn="l" rtl="0">
              <a:lnSpc>
                <a:spcPct val="80000"/>
              </a:lnSpc>
              <a:spcBef>
                <a:spcPts val="0"/>
              </a:spcBef>
              <a:spcAft>
                <a:spcPts val="0"/>
              </a:spcAft>
              <a:buClr>
                <a:schemeClr val="dk1"/>
              </a:buClr>
              <a:buSzPts val="1200"/>
              <a:buFont typeface="Calibri"/>
              <a:buNone/>
            </a:pPr>
            <a:endParaRPr/>
          </a:p>
        </p:txBody>
      </p:sp>
      <p:sp>
        <p:nvSpPr>
          <p:cNvPr id="225" name="Google Shape;22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Gavin</a:t>
            </a:r>
            <a:endParaRPr/>
          </a:p>
        </p:txBody>
      </p:sp>
      <p:sp>
        <p:nvSpPr>
          <p:cNvPr id="233" name="Google Shape;23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US" b="1" i="0">
                <a:latin typeface="Calibri"/>
                <a:ea typeface="Calibri"/>
                <a:cs typeface="Calibri"/>
                <a:sym typeface="Calibri"/>
              </a:rPr>
              <a:t>Mapping CAS outcomes against other learning outcomes</a:t>
            </a:r>
            <a:endParaRPr/>
          </a:p>
          <a:p>
            <a:pPr marL="0" lvl="0" indent="0" algn="l" rtl="0">
              <a:lnSpc>
                <a:spcPct val="100000"/>
              </a:lnSpc>
              <a:spcBef>
                <a:spcPts val="0"/>
              </a:spcBef>
              <a:spcAft>
                <a:spcPts val="0"/>
              </a:spcAft>
              <a:buClr>
                <a:schemeClr val="dk1"/>
              </a:buClr>
              <a:buSzPts val="1200"/>
              <a:buFont typeface="Arial"/>
              <a:buNone/>
            </a:pPr>
            <a:r>
              <a:rPr lang="en-US" b="0" i="0">
                <a:latin typeface="Calibri"/>
                <a:ea typeface="Calibri"/>
                <a:cs typeface="Calibri"/>
                <a:sym typeface="Calibri"/>
              </a:rPr>
              <a:t>The </a:t>
            </a:r>
            <a:r>
              <a:rPr lang="en-US" b="0" i="1">
                <a:latin typeface="Calibri"/>
                <a:ea typeface="Calibri"/>
                <a:cs typeface="Calibri"/>
                <a:sym typeface="Calibri"/>
              </a:rPr>
              <a:t>CAS Learning and Development Outcomes </a:t>
            </a:r>
            <a:r>
              <a:rPr lang="en-US" b="0" i="0">
                <a:latin typeface="Calibri"/>
                <a:ea typeface="Calibri"/>
                <a:cs typeface="Calibri"/>
                <a:sym typeface="Calibri"/>
              </a:rPr>
              <a:t>dovetail with numerous other set of learning outcomes being promulgated and used across higher education. Recognizing the overlap and identifying places where we use different work to say similar things can help us build shared understanding across divisions, units, departments, or campuses.</a:t>
            </a:r>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When the CAS domains were created, we looked at what was emerging across various groups that were working on outcomes, and true to CAS practice, came together to codify and enhance what had emerged. The result was the current </a:t>
            </a:r>
            <a:r>
              <a:rPr lang="en-US" b="0" i="1">
                <a:latin typeface="Calibri"/>
                <a:ea typeface="Calibri"/>
                <a:cs typeface="Calibri"/>
                <a:sym typeface="Calibri"/>
              </a:rPr>
              <a:t>CAS Learning and Development Outcomes </a:t>
            </a:r>
            <a:r>
              <a:rPr lang="en-US" sz="1200">
                <a:latin typeface="Calibri"/>
                <a:ea typeface="Calibri"/>
                <a:cs typeface="Calibri"/>
                <a:sym typeface="Calibri"/>
              </a:rPr>
              <a:t>domains and dimensions.</a:t>
            </a:r>
            <a:endParaRPr b="0" i="0">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Arial"/>
              <a:buNone/>
            </a:pPr>
            <a:endParaRPr b="1" i="0">
              <a:latin typeface="Calibri"/>
              <a:ea typeface="Calibri"/>
              <a:cs typeface="Calibri"/>
              <a:sym typeface="Calibri"/>
            </a:endParaRPr>
          </a:p>
          <a:p>
            <a:pPr marL="0" lvl="0" indent="0" algn="l" rtl="0">
              <a:lnSpc>
                <a:spcPct val="100000"/>
              </a:lnSpc>
              <a:spcBef>
                <a:spcPts val="0"/>
              </a:spcBef>
              <a:spcAft>
                <a:spcPts val="0"/>
              </a:spcAft>
              <a:buSzPts val="1400"/>
              <a:buNone/>
            </a:pPr>
            <a:r>
              <a:rPr lang="en-US" i="0">
                <a:latin typeface="Calibri"/>
                <a:ea typeface="Calibri"/>
                <a:cs typeface="Calibri"/>
                <a:sym typeface="Calibri"/>
              </a:rPr>
              <a:t>Liberal Education and America's Promise (LEAP) Essential Learning Outcomes (AAC&amp;U)</a:t>
            </a:r>
            <a:endParaRPr/>
          </a:p>
          <a:p>
            <a:pPr marL="171450" lvl="0" indent="-171450" algn="l" rtl="0">
              <a:lnSpc>
                <a:spcPct val="100000"/>
              </a:lnSpc>
              <a:spcBef>
                <a:spcPts val="0"/>
              </a:spcBef>
              <a:spcAft>
                <a:spcPts val="0"/>
              </a:spcAft>
              <a:buClr>
                <a:schemeClr val="dk1"/>
              </a:buClr>
              <a:buSzPts val="1200"/>
              <a:buFont typeface="Arial"/>
              <a:buChar char="•"/>
            </a:pPr>
            <a:r>
              <a:rPr lang="en-US" i="0">
                <a:latin typeface="Calibri"/>
                <a:ea typeface="Calibri"/>
                <a:cs typeface="Calibri"/>
                <a:sym typeface="Calibri"/>
              </a:rPr>
              <a:t>Knowledge of Human Cultures and the Physical and Natural World - Through study in the sciences and mathematics, social sciences, humanities, histories, languages, and the arts Focused by engagement with big questions, both contemporary and enduring</a:t>
            </a:r>
            <a:endParaRPr/>
          </a:p>
          <a:p>
            <a:pPr marL="171450" lvl="0" indent="-171450" algn="l" rtl="0">
              <a:lnSpc>
                <a:spcPct val="100000"/>
              </a:lnSpc>
              <a:spcBef>
                <a:spcPts val="0"/>
              </a:spcBef>
              <a:spcAft>
                <a:spcPts val="0"/>
              </a:spcAft>
              <a:buClr>
                <a:schemeClr val="dk1"/>
              </a:buClr>
              <a:buSzPts val="1200"/>
              <a:buFont typeface="Arial"/>
              <a:buChar char="•"/>
            </a:pPr>
            <a:r>
              <a:rPr lang="en-US" i="0">
                <a:latin typeface="Calibri"/>
                <a:ea typeface="Calibri"/>
                <a:cs typeface="Calibri"/>
                <a:sym typeface="Calibri"/>
              </a:rPr>
              <a:t>Intellectual and Practical Skills (Including Inquiry and analysis, Critical and creative thinking, Written and oral communication, Quantitative literacy, Information literacy, Teamwork and problem solving) - Practiced extensively, across the curriculum, in the context of progressively more challenging problems, projects, and standards for performance</a:t>
            </a:r>
            <a:endParaRPr/>
          </a:p>
          <a:p>
            <a:pPr marL="171450" lvl="0" indent="-171450" algn="l" rtl="0">
              <a:lnSpc>
                <a:spcPct val="100000"/>
              </a:lnSpc>
              <a:spcBef>
                <a:spcPts val="0"/>
              </a:spcBef>
              <a:spcAft>
                <a:spcPts val="0"/>
              </a:spcAft>
              <a:buClr>
                <a:schemeClr val="dk1"/>
              </a:buClr>
              <a:buSzPts val="1200"/>
              <a:buFont typeface="Arial"/>
              <a:buChar char="•"/>
            </a:pPr>
            <a:r>
              <a:rPr lang="en-US" i="0">
                <a:latin typeface="Calibri"/>
                <a:ea typeface="Calibri"/>
                <a:cs typeface="Calibri"/>
                <a:sym typeface="Calibri"/>
              </a:rPr>
              <a:t>Personal and Social Responsibility (Including Civic knowledge and engagement—local and global, Intercultural knowledge and competence, Ethical reasoning and action, Foundations and skills for lifelong learning) - Anchored through active involvement with diverse communities and real-world challenges</a:t>
            </a:r>
            <a:endParaRPr/>
          </a:p>
          <a:p>
            <a:pPr marL="171450" lvl="0" indent="-171450" algn="l" rtl="0">
              <a:lnSpc>
                <a:spcPct val="100000"/>
              </a:lnSpc>
              <a:spcBef>
                <a:spcPts val="0"/>
              </a:spcBef>
              <a:spcAft>
                <a:spcPts val="0"/>
              </a:spcAft>
              <a:buClr>
                <a:schemeClr val="dk1"/>
              </a:buClr>
              <a:buSzPts val="1200"/>
              <a:buFont typeface="Arial"/>
              <a:buChar char="•"/>
            </a:pPr>
            <a:r>
              <a:rPr lang="en-US" i="0">
                <a:latin typeface="Calibri"/>
                <a:ea typeface="Calibri"/>
                <a:cs typeface="Calibri"/>
                <a:sym typeface="Calibri"/>
              </a:rPr>
              <a:t>Integrative and Applied Learning (Including Synthesis and advanced accomplishment across general and specialized studies) - Demonstrated through the application of knowledge, skills, and responsibilities to new settings and complex problems</a:t>
            </a:r>
            <a:endParaRPr/>
          </a:p>
          <a:p>
            <a:pPr marL="0" lvl="0" indent="0" algn="l" rtl="0">
              <a:lnSpc>
                <a:spcPct val="80000"/>
              </a:lnSpc>
              <a:spcBef>
                <a:spcPts val="0"/>
              </a:spcBef>
              <a:spcAft>
                <a:spcPts val="0"/>
              </a:spcAft>
              <a:buSzPts val="1400"/>
              <a:buNone/>
            </a:pPr>
            <a:endParaRPr>
              <a:latin typeface="Calibri"/>
              <a:ea typeface="Calibri"/>
              <a:cs typeface="Calibri"/>
              <a:sym typeface="Calibri"/>
            </a:endParaRPr>
          </a:p>
          <a:p>
            <a:pPr marL="0" lvl="0" indent="0" algn="l" rtl="0">
              <a:lnSpc>
                <a:spcPct val="80000"/>
              </a:lnSpc>
              <a:spcBef>
                <a:spcPts val="0"/>
              </a:spcBef>
              <a:spcAft>
                <a:spcPts val="0"/>
              </a:spcAft>
              <a:buSzPts val="1400"/>
              <a:buNone/>
            </a:pPr>
            <a:r>
              <a:rPr lang="en-US">
                <a:latin typeface="Calibri"/>
                <a:ea typeface="Calibri"/>
                <a:cs typeface="Calibri"/>
                <a:sym typeface="Calibri"/>
              </a:rPr>
              <a:t>Disciplines Qualitative Content Analysis</a:t>
            </a:r>
            <a:endParaRPr/>
          </a:p>
          <a:p>
            <a:pPr marL="171450" lvl="0" indent="-171450" algn="l" rtl="0">
              <a:lnSpc>
                <a:spcPct val="80000"/>
              </a:lnSpc>
              <a:spcBef>
                <a:spcPts val="0"/>
              </a:spcBef>
              <a:spcAft>
                <a:spcPts val="0"/>
              </a:spcAft>
              <a:buClr>
                <a:schemeClr val="dk1"/>
              </a:buClr>
              <a:buSzPts val="1200"/>
              <a:buFont typeface="Arial"/>
              <a:buChar char="•"/>
            </a:pPr>
            <a:r>
              <a:rPr lang="en-US">
                <a:latin typeface="Calibri"/>
                <a:ea typeface="Calibri"/>
                <a:cs typeface="Calibri"/>
                <a:sym typeface="Calibri"/>
              </a:rPr>
              <a:t>Study of learning outcomes articulated by 25 disciplinary accrediting agencies registered with Council for Higher Education Accreditation (CHEA)</a:t>
            </a:r>
            <a:endParaRPr/>
          </a:p>
          <a:p>
            <a:pPr marL="171450" lvl="0" indent="-171450" algn="l" rtl="0">
              <a:lnSpc>
                <a:spcPct val="80000"/>
              </a:lnSpc>
              <a:spcBef>
                <a:spcPts val="0"/>
              </a:spcBef>
              <a:spcAft>
                <a:spcPts val="0"/>
              </a:spcAft>
              <a:buClr>
                <a:schemeClr val="dk1"/>
              </a:buClr>
              <a:buSzPts val="1200"/>
              <a:buFont typeface="Arial"/>
              <a:buChar char="•"/>
            </a:pPr>
            <a:r>
              <a:rPr lang="en-US">
                <a:latin typeface="Calibri"/>
                <a:ea typeface="Calibri"/>
                <a:cs typeface="Calibri"/>
                <a:sym typeface="Calibri"/>
              </a:rPr>
              <a:t>211 outcomes were analyzed, and the criteria for outcomes included were:</a:t>
            </a:r>
            <a:endParaRPr>
              <a:latin typeface="Calibri"/>
              <a:ea typeface="Calibri"/>
              <a:cs typeface="Calibri"/>
              <a:sym typeface="Calibri"/>
            </a:endParaRPr>
          </a:p>
          <a:p>
            <a:pPr marL="628650" lvl="1" indent="-171450" algn="l" rtl="0">
              <a:lnSpc>
                <a:spcPct val="80000"/>
              </a:lnSpc>
              <a:spcBef>
                <a:spcPts val="0"/>
              </a:spcBef>
              <a:spcAft>
                <a:spcPts val="0"/>
              </a:spcAft>
              <a:buClr>
                <a:schemeClr val="dk1"/>
              </a:buClr>
              <a:buSzPts val="1200"/>
              <a:buFont typeface="Arial"/>
              <a:buChar char="•"/>
            </a:pPr>
            <a:r>
              <a:rPr lang="en-US">
                <a:latin typeface="Calibri"/>
                <a:ea typeface="Calibri"/>
                <a:cs typeface="Calibri"/>
                <a:sym typeface="Calibri"/>
              </a:rPr>
              <a:t>Learning outcomes that were applicable at a broad thematic level were selected for inclusion</a:t>
            </a:r>
            <a:endParaRPr/>
          </a:p>
          <a:p>
            <a:pPr marL="628650" lvl="1" indent="-171450" algn="l" rtl="0">
              <a:lnSpc>
                <a:spcPct val="80000"/>
              </a:lnSpc>
              <a:spcBef>
                <a:spcPts val="0"/>
              </a:spcBef>
              <a:spcAft>
                <a:spcPts val="0"/>
              </a:spcAft>
              <a:buClr>
                <a:schemeClr val="dk1"/>
              </a:buClr>
              <a:buSzPts val="1200"/>
              <a:buFont typeface="Arial"/>
              <a:buChar char="•"/>
            </a:pPr>
            <a:r>
              <a:rPr lang="en-US">
                <a:latin typeface="Calibri"/>
                <a:ea typeface="Calibri"/>
                <a:cs typeface="Calibri"/>
                <a:sym typeface="Calibri"/>
              </a:rPr>
              <a:t>Non-discipline specific outcomes were included</a:t>
            </a:r>
            <a:endParaRPr/>
          </a:p>
          <a:p>
            <a:pPr marL="0" lvl="0" indent="0" algn="l" rtl="0">
              <a:lnSpc>
                <a:spcPct val="80000"/>
              </a:lnSpc>
              <a:spcBef>
                <a:spcPts val="0"/>
              </a:spcBef>
              <a:spcAft>
                <a:spcPts val="0"/>
              </a:spcAft>
              <a:buClr>
                <a:schemeClr val="dk1"/>
              </a:buClr>
              <a:buSzPts val="1200"/>
              <a:buFont typeface="Arial"/>
              <a:buNone/>
            </a:pPr>
            <a:endParaRPr>
              <a:latin typeface="Calibri"/>
              <a:ea typeface="Calibri"/>
              <a:cs typeface="Calibri"/>
              <a:sym typeface="Calibri"/>
            </a:endParaRPr>
          </a:p>
          <a:p>
            <a:pPr marL="0" lvl="0" indent="0" algn="l" rtl="0">
              <a:lnSpc>
                <a:spcPct val="80000"/>
              </a:lnSpc>
              <a:spcBef>
                <a:spcPts val="0"/>
              </a:spcBef>
              <a:spcAft>
                <a:spcPts val="0"/>
              </a:spcAft>
              <a:buClr>
                <a:schemeClr val="dk1"/>
              </a:buClr>
              <a:buSzPts val="1200"/>
              <a:buFont typeface="Arial"/>
              <a:buNone/>
            </a:pPr>
            <a:r>
              <a:rPr lang="en-US">
                <a:latin typeface="Calibri"/>
                <a:ea typeface="Calibri"/>
                <a:cs typeface="Calibri"/>
                <a:sym typeface="Calibri"/>
              </a:rPr>
              <a:t>Degree Qualifications Profile (Lumina Foundation)</a:t>
            </a:r>
            <a:endParaRPr/>
          </a:p>
          <a:p>
            <a:pPr marL="171450" lvl="0" indent="-171450" algn="l" rtl="0">
              <a:lnSpc>
                <a:spcPct val="80000"/>
              </a:lnSpc>
              <a:spcBef>
                <a:spcPts val="0"/>
              </a:spcBef>
              <a:spcAft>
                <a:spcPts val="0"/>
              </a:spcAft>
              <a:buClr>
                <a:schemeClr val="dk1"/>
              </a:buClr>
              <a:buSzPts val="1200"/>
              <a:buFont typeface="Arial"/>
              <a:buChar char="•"/>
            </a:pPr>
            <a:r>
              <a:rPr lang="en-US">
                <a:latin typeface="Calibri"/>
                <a:ea typeface="Calibri"/>
                <a:cs typeface="Calibri"/>
                <a:sym typeface="Calibri"/>
              </a:rPr>
              <a:t>The DQP organizes the learning outcomes (proficiencies) of degrees according to five broad interrelated categories:</a:t>
            </a:r>
            <a:endParaRPr/>
          </a:p>
          <a:p>
            <a:pPr marL="628650" lvl="1" indent="-171450" algn="l" rtl="0">
              <a:lnSpc>
                <a:spcPct val="80000"/>
              </a:lnSpc>
              <a:spcBef>
                <a:spcPts val="0"/>
              </a:spcBef>
              <a:spcAft>
                <a:spcPts val="0"/>
              </a:spcAft>
              <a:buClr>
                <a:schemeClr val="dk1"/>
              </a:buClr>
              <a:buSzPts val="1200"/>
              <a:buFont typeface="Arial"/>
              <a:buChar char="•"/>
            </a:pPr>
            <a:r>
              <a:rPr lang="en-US">
                <a:latin typeface="Calibri"/>
                <a:ea typeface="Calibri"/>
                <a:cs typeface="Calibri"/>
                <a:sym typeface="Calibri"/>
              </a:rPr>
              <a:t>Specialized Knowledge – addresses what students in any specialization should demonstrate with respect to the specialization beyond the vocabularies, theories and skills of particular fields of study. </a:t>
            </a:r>
            <a:endParaRPr/>
          </a:p>
          <a:p>
            <a:pPr marL="628650" lvl="1" indent="-171450" algn="l" rtl="0">
              <a:lnSpc>
                <a:spcPct val="80000"/>
              </a:lnSpc>
              <a:spcBef>
                <a:spcPts val="0"/>
              </a:spcBef>
              <a:spcAft>
                <a:spcPts val="0"/>
              </a:spcAft>
              <a:buClr>
                <a:schemeClr val="dk1"/>
              </a:buClr>
              <a:buSzPts val="1200"/>
              <a:buFont typeface="Arial"/>
              <a:buChar char="•"/>
            </a:pPr>
            <a:r>
              <a:rPr lang="en-US">
                <a:latin typeface="Calibri"/>
                <a:ea typeface="Calibri"/>
                <a:cs typeface="Calibri"/>
                <a:sym typeface="Calibri"/>
              </a:rPr>
              <a:t>Broad and Integrative Knowledge – asks students at all three degree levels to consolidate learning from different broad fields of study (e.g., the humanities, arts, sciences and social sciences) and to discover and explore concepts and questions that bridge these essential areas of learning. </a:t>
            </a:r>
            <a:endParaRPr/>
          </a:p>
          <a:p>
            <a:pPr marL="628650" lvl="1" indent="-171450" algn="l" rtl="0">
              <a:lnSpc>
                <a:spcPct val="80000"/>
              </a:lnSpc>
              <a:spcBef>
                <a:spcPts val="0"/>
              </a:spcBef>
              <a:spcAft>
                <a:spcPts val="0"/>
              </a:spcAft>
              <a:buClr>
                <a:schemeClr val="dk1"/>
              </a:buClr>
              <a:buSzPts val="1200"/>
              <a:buFont typeface="Arial"/>
              <a:buChar char="•"/>
            </a:pPr>
            <a:r>
              <a:rPr lang="en-US">
                <a:latin typeface="Calibri"/>
                <a:ea typeface="Calibri"/>
                <a:cs typeface="Calibri"/>
                <a:sym typeface="Calibri"/>
              </a:rPr>
              <a:t>Intellectual Skills – includes both traditional and nontraditional cognitive skills: analytic inquiry, use of information resources, engagement with diverse perspectives, ethical reasoning, quantitative fluency and communicative fluency. Throughout, the DQP emphasizes the importance of students making, confronting and interpreting ideas and arguments from different points of reference (e.g., cultural, technological, political).</a:t>
            </a:r>
            <a:endParaRPr/>
          </a:p>
          <a:p>
            <a:pPr marL="628650" lvl="1" indent="-171450" algn="l" rtl="0">
              <a:lnSpc>
                <a:spcPct val="80000"/>
              </a:lnSpc>
              <a:spcBef>
                <a:spcPts val="0"/>
              </a:spcBef>
              <a:spcAft>
                <a:spcPts val="0"/>
              </a:spcAft>
              <a:buClr>
                <a:schemeClr val="dk1"/>
              </a:buClr>
              <a:buSzPts val="1200"/>
              <a:buFont typeface="Arial"/>
              <a:buChar char="•"/>
            </a:pPr>
            <a:r>
              <a:rPr lang="en-US">
                <a:latin typeface="Calibri"/>
                <a:ea typeface="Calibri"/>
                <a:cs typeface="Calibri"/>
                <a:sym typeface="Calibri"/>
              </a:rPr>
              <a:t>Applied and Collaborative Learning – emphasizes what students can do with what they know. Students are asked to demonstrate their learning by addressing unscripted problems in scholarly inquiry, at work and in other settings outside the classroom. This category includes research and creative activities involving both individual and group effort and may include practical skills crucial to the application of expertise. </a:t>
            </a:r>
            <a:endParaRPr/>
          </a:p>
          <a:p>
            <a:pPr marL="628650" lvl="1" indent="-171450" algn="l" rtl="0">
              <a:lnSpc>
                <a:spcPct val="80000"/>
              </a:lnSpc>
              <a:spcBef>
                <a:spcPts val="0"/>
              </a:spcBef>
              <a:spcAft>
                <a:spcPts val="0"/>
              </a:spcAft>
              <a:buClr>
                <a:schemeClr val="dk1"/>
              </a:buClr>
              <a:buSzPts val="1200"/>
              <a:buFont typeface="Arial"/>
              <a:buChar char="•"/>
            </a:pPr>
            <a:r>
              <a:rPr lang="en-US">
                <a:latin typeface="Calibri"/>
                <a:ea typeface="Calibri"/>
                <a:cs typeface="Calibri"/>
                <a:sym typeface="Calibri"/>
              </a:rPr>
              <a:t>Civic and Global Learning – recognizes higher education’s responsibilities both to democracy and the global community. Students must demonstrate integration of their knowledge and skills by engaging with and responding to civic, social, environmental and economic challenges at local, national and global levels.</a:t>
            </a:r>
            <a:endParaRPr/>
          </a:p>
          <a:p>
            <a:pPr marL="0" lvl="0" indent="0" algn="l" rtl="0">
              <a:lnSpc>
                <a:spcPct val="100000"/>
              </a:lnSpc>
              <a:spcBef>
                <a:spcPts val="0"/>
              </a:spcBef>
              <a:spcAft>
                <a:spcPts val="0"/>
              </a:spcAft>
              <a:buSzPts val="1400"/>
              <a:buNone/>
            </a:pPr>
            <a:endParaRPr/>
          </a:p>
        </p:txBody>
      </p:sp>
      <p:sp>
        <p:nvSpPr>
          <p:cNvPr id="247" name="Google Shape;24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 name="Google Shape;7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Assessing student outcomes and evaluating program outcomes must be approached differently, since the results will answer very different questions about a program/service. Understanding the complimentary roles of student outcomes and program outcomes within a review/self-assessment can help personnel gather appropriate evidence in response to different standards for practice. </a:t>
            </a:r>
            <a:endParaRPr/>
          </a:p>
          <a:p>
            <a:pPr marL="0" lvl="0" indent="0" algn="l" rtl="0">
              <a:lnSpc>
                <a:spcPct val="100000"/>
              </a:lnSpc>
              <a:spcBef>
                <a:spcPts val="0"/>
              </a:spcBef>
              <a:spcAft>
                <a:spcPts val="0"/>
              </a:spcAft>
              <a:buSzPts val="1400"/>
              <a:buNone/>
            </a:pPr>
            <a:endParaRPr/>
          </a:p>
        </p:txBody>
      </p:sp>
      <p:sp>
        <p:nvSpPr>
          <p:cNvPr id="272" name="Google Shape;27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Although CAS standards can be useful for institutional and program accreditation purposes, CAS has not established an accrediting or credentialing process. CAS recognizes individualized institutional and program “self-regulation” as the ideal approach to ensuring program quality and effectiveness. Self-regulation is motivated and directed within an institution; goals of self-regulation are to create, maintain, and enhance high-quality programs and services. Programs and services committed to self-regulation continually assess their work, identify areas for improvement, and address those needs to maintain high quality programs and services. Philosophically, CAS perceives this approach as preferable to externally motivated regulation, because individuals within an institution have clear understanding of its mission, goals, resources, and capabilities.</a:t>
            </a:r>
            <a:endParaRPr/>
          </a:p>
          <a:p>
            <a:pPr marL="0" lvl="0" indent="0" algn="l" rtl="0">
              <a:lnSpc>
                <a:spcPct val="100000"/>
              </a:lnSpc>
              <a:spcBef>
                <a:spcPts val="0"/>
              </a:spcBef>
              <a:spcAft>
                <a:spcPts val="0"/>
              </a:spcAft>
              <a:buSzPts val="1400"/>
              <a:buNone/>
            </a:pPr>
            <a:endParaRPr/>
          </a:p>
        </p:txBody>
      </p:sp>
      <p:sp>
        <p:nvSpPr>
          <p:cNvPr id="293" name="Google Shape;29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latin typeface="Calibri"/>
                <a:ea typeface="Calibri"/>
                <a:cs typeface="Calibri"/>
                <a:sym typeface="Calibri"/>
              </a:rPr>
              <a:t>CAS functional area standards are used most often by practitioners as a critical component of a comprehensive assessment plan and program evaluation. CAS provides tools and processes to guide practitioners through a self-assessment or program evaluation</a:t>
            </a:r>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The CAS process for conducting a comprehensive self-assessment of programs and services and student outcomes begins with the CAS SAG or Self Assessment Guide. The SAG serves several functions, detailed on this slide.</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307" name="Google Shape;30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3" name="Google Shape;31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a:solidFill>
                  <a:schemeClr val="dk1"/>
                </a:solidFill>
                <a:latin typeface="Calibri"/>
                <a:ea typeface="Calibri"/>
                <a:cs typeface="Calibri"/>
                <a:sym typeface="Calibri"/>
              </a:rPr>
              <a:t>Each self-assessment guide (SAG) has a similar structure. The SAG structure was significantly revised with the 2015 publication, and has received additional updates in the 2019 publication. The 2019 version features a simplified scale, with the previous “exceed expectations” removed.  The CAS standards reflect a level of good practice generally agreed upon by the profession at large. Criterion measures are now clustered into categories for rating which are mirrored in the revised and updated standards; this reduces the number of ratings needed and shifts the emphasis to more critical evaluation and reflection of concepts. Each section of the SAGs includes a list of suggested evidence and documentation to encourage review teams to collect important materials before rating criterion measures. Program review teams need to document their reasoning and evidence for the rating assigned to each subsection in the space provided for Justification.</a:t>
            </a:r>
            <a:br>
              <a:rPr lang="en-US" sz="1200">
                <a:solidFill>
                  <a:schemeClr val="dk1"/>
                </a:solidFill>
                <a:latin typeface="Calibri"/>
                <a:ea typeface="Calibri"/>
                <a:cs typeface="Calibri"/>
                <a:sym typeface="Calibri"/>
              </a:rPr>
            </a:b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Although not pictured, program review teams also must discuss and respond to the Overview Questions that immediately follow each rating section. Answers to the Overview Questions, which are designed to stimulate summary thinking about overarching issues, can be used to facilitate interpretation of the ratings and development of the self-study report. </a:t>
            </a:r>
            <a:r>
              <a:rPr lang="en-US"/>
              <a:t> </a:t>
            </a:r>
            <a:endParaRPr>
              <a:latin typeface="Calibri"/>
              <a:ea typeface="Calibri"/>
              <a:cs typeface="Calibri"/>
              <a:sym typeface="Calibri"/>
            </a:endParaRPr>
          </a:p>
        </p:txBody>
      </p:sp>
      <p:sp>
        <p:nvSpPr>
          <p:cNvPr id="314" name="Google Shape;31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100"/>
              <a:buNone/>
            </a:pPr>
            <a:fld id="{00000000-1234-1234-1234-123412341234}" type="slidenum">
              <a:rPr lang="en-US" sz="1100">
                <a:solidFill>
                  <a:schemeClr val="dk1"/>
                </a:solidFill>
                <a:latin typeface="Arial"/>
                <a:ea typeface="Arial"/>
                <a:cs typeface="Arial"/>
                <a:sym typeface="Arial"/>
              </a:rPr>
              <a:t>26</a:t>
            </a:fld>
            <a:endParaRPr sz="1100">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0" name="Google Shape;330;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 name="Google Shape;8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Before beginning your self-study, develop a timeline for your process. The above sample illustrates some of the aspects your might consider when devising your process and provides examples of timeframes for completion.</a:t>
            </a:r>
            <a:endParaRPr/>
          </a:p>
          <a:p>
            <a:pPr marL="0" lvl="0" indent="0" algn="l" rtl="0">
              <a:lnSpc>
                <a:spcPct val="100000"/>
              </a:lnSpc>
              <a:spcBef>
                <a:spcPts val="0"/>
              </a:spcBef>
              <a:spcAft>
                <a:spcPts val="0"/>
              </a:spcAft>
              <a:buSzPts val="1400"/>
              <a:buNone/>
            </a:pPr>
            <a:endParaRPr/>
          </a:p>
        </p:txBody>
      </p:sp>
      <p:sp>
        <p:nvSpPr>
          <p:cNvPr id="365" name="Google Shape;365;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2" name="Google Shape;372;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r>
              <a:rPr lang="en-US" sz="1200"/>
              <a:t>The size of a review team depends on the focus of the self-assessment. Team of 8-10 would be appropriate for a division-wide or multi-campus assessment; whereas only 3-5 team members would be needed for a single functional area at a single campus.</a:t>
            </a:r>
            <a:endParaRPr/>
          </a:p>
          <a:p>
            <a:pPr marL="0" lvl="0" indent="0" algn="l" rtl="0">
              <a:lnSpc>
                <a:spcPct val="90000"/>
              </a:lnSpc>
              <a:spcBef>
                <a:spcPts val="0"/>
              </a:spcBef>
              <a:spcAft>
                <a:spcPts val="0"/>
              </a:spcAft>
              <a:buSzPts val="1400"/>
              <a:buNone/>
            </a:pPr>
            <a:endParaRPr sz="1200"/>
          </a:p>
          <a:p>
            <a:pPr marL="0" lvl="0" indent="0" algn="l" rtl="0">
              <a:lnSpc>
                <a:spcPct val="90000"/>
              </a:lnSpc>
              <a:spcBef>
                <a:spcPts val="0"/>
              </a:spcBef>
              <a:spcAft>
                <a:spcPts val="0"/>
              </a:spcAft>
              <a:buSzPts val="1400"/>
              <a:buNone/>
            </a:pPr>
            <a:r>
              <a:rPr lang="en-US" sz="1200"/>
              <a:t>Whether a sole functional area or a full division is to be reviewed, a self-study team will be strengthened by the inclusion of members from outside the area(s) undergoing review. Consider including the following types of individuals on each team: professional staff members, faculty, students, and others, at least some of whom are from outside the area(s) undergoing review (and outside of institution). Think about who is most important to the success of your program or service. Also, include knowledgeable individuals who have no vested interest in the program.</a:t>
            </a:r>
            <a:endParaRPr/>
          </a:p>
          <a:p>
            <a:pPr marL="0" lvl="0" indent="0" algn="l" rtl="0">
              <a:lnSpc>
                <a:spcPct val="100000"/>
              </a:lnSpc>
              <a:spcBef>
                <a:spcPts val="0"/>
              </a:spcBef>
              <a:spcAft>
                <a:spcPts val="0"/>
              </a:spcAft>
              <a:buSzPts val="1400"/>
              <a:buNone/>
            </a:pPr>
            <a:endParaRPr/>
          </a:p>
        </p:txBody>
      </p:sp>
      <p:sp>
        <p:nvSpPr>
          <p:cNvPr id="379" name="Google Shape;379;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6" name="Google Shape;386;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3" name="Google Shape;393;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1" name="Google Shape;401;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sz="1050">
                <a:latin typeface="Calibri"/>
                <a:ea typeface="Calibri"/>
                <a:cs typeface="Calibri"/>
                <a:sym typeface="Calibri"/>
              </a:rPr>
              <a:t>Both the functional area staff and the team member raters can benefit from training. Some training topics may include:</a:t>
            </a:r>
            <a:endParaRPr sz="1050">
              <a:latin typeface="Calibri"/>
              <a:ea typeface="Calibri"/>
              <a:cs typeface="Calibri"/>
              <a:sym typeface="Calibri"/>
            </a:endParaRPr>
          </a:p>
          <a:p>
            <a:pPr marL="171450" lvl="0" indent="-171450" algn="l" rtl="0">
              <a:lnSpc>
                <a:spcPct val="80000"/>
              </a:lnSpc>
              <a:spcBef>
                <a:spcPts val="0"/>
              </a:spcBef>
              <a:spcAft>
                <a:spcPts val="0"/>
              </a:spcAft>
              <a:buClr>
                <a:schemeClr val="dk1"/>
              </a:buClr>
              <a:buSzPts val="1050"/>
              <a:buFont typeface="Arial"/>
              <a:buChar char="•"/>
            </a:pPr>
            <a:r>
              <a:rPr lang="en-US" sz="1050">
                <a:latin typeface="Calibri"/>
                <a:ea typeface="Calibri"/>
                <a:cs typeface="Calibri"/>
                <a:sym typeface="Calibri"/>
              </a:rPr>
              <a:t>Define charge/expectations of the team, and explain the self-assessment process. </a:t>
            </a:r>
            <a:endParaRPr/>
          </a:p>
          <a:p>
            <a:pPr marL="171450" lvl="0" indent="-171450" algn="l" rtl="0">
              <a:lnSpc>
                <a:spcPct val="80000"/>
              </a:lnSpc>
              <a:spcBef>
                <a:spcPts val="0"/>
              </a:spcBef>
              <a:spcAft>
                <a:spcPts val="0"/>
              </a:spcAft>
              <a:buClr>
                <a:schemeClr val="dk1"/>
              </a:buClr>
              <a:buSzPts val="1050"/>
              <a:buFont typeface="Arial"/>
              <a:buChar char="•"/>
            </a:pPr>
            <a:r>
              <a:rPr lang="en-US" sz="1050">
                <a:latin typeface="Calibri"/>
                <a:ea typeface="Calibri"/>
                <a:cs typeface="Calibri"/>
                <a:sym typeface="Calibri"/>
              </a:rPr>
              <a:t>Establish ground rules: confidentiality as it applies to team deliberations, sharing information, and data reviewed; how to request data and information; staff who will support the team; expectations about the timelines, final report, etc.</a:t>
            </a:r>
            <a:endParaRPr/>
          </a:p>
          <a:p>
            <a:pPr marL="171450" lvl="0" indent="-171450" algn="l" rtl="0">
              <a:lnSpc>
                <a:spcPct val="80000"/>
              </a:lnSpc>
              <a:spcBef>
                <a:spcPts val="0"/>
              </a:spcBef>
              <a:spcAft>
                <a:spcPts val="0"/>
              </a:spcAft>
              <a:buClr>
                <a:schemeClr val="dk1"/>
              </a:buClr>
              <a:buSzPts val="1050"/>
              <a:buFont typeface="Arial"/>
              <a:buChar char="•"/>
            </a:pPr>
            <a:r>
              <a:rPr lang="en-US" sz="1050">
                <a:latin typeface="Calibri"/>
                <a:ea typeface="Calibri"/>
                <a:cs typeface="Calibri"/>
                <a:sym typeface="Calibri"/>
              </a:rPr>
              <a:t>The team should be well trained/informed about the standards and guidelines - discuss meaning of each standard and guideline as a team and reach agreement on its meaning. </a:t>
            </a:r>
            <a:endParaRPr/>
          </a:p>
          <a:p>
            <a:pPr marL="0" marR="0" lvl="1" indent="0" algn="l" rtl="0">
              <a:lnSpc>
                <a:spcPct val="100000"/>
              </a:lnSpc>
              <a:spcBef>
                <a:spcPts val="0"/>
              </a:spcBef>
              <a:spcAft>
                <a:spcPts val="0"/>
              </a:spcAft>
              <a:buClr>
                <a:schemeClr val="dk1"/>
              </a:buClr>
              <a:buSzPts val="1200"/>
              <a:buFont typeface="Calibri"/>
              <a:buNone/>
            </a:pPr>
            <a:endParaRPr/>
          </a:p>
          <a:p>
            <a:pPr marL="0" marR="0" lvl="1" indent="0" algn="l" rtl="0">
              <a:lnSpc>
                <a:spcPct val="100000"/>
              </a:lnSpc>
              <a:spcBef>
                <a:spcPts val="0"/>
              </a:spcBef>
              <a:spcAft>
                <a:spcPts val="0"/>
              </a:spcAft>
              <a:buClr>
                <a:schemeClr val="dk1"/>
              </a:buClr>
              <a:buSzPts val="1200"/>
              <a:buFont typeface="Calibri"/>
              <a:buNone/>
            </a:pPr>
            <a:r>
              <a:rPr lang="en-US"/>
              <a:t>It may be desirable for the team, in collaboration with the full staff, to discuss the meaning of each standard. Through this method, differing interpretations can be examined and agreement generally reached about how the standard will be interpreted for purposes of the self-assessment. Whatever procedures are used to arrive at judgments, deliberate discussions should occur about how to initiate the rating process and select the optimal rating strategy. In such discussions, it is expected that disagreements among team members will occur, and that resulting clarifications will inform all participants. It is important that the team achieve consensual resolution of such differences before proceeding with individual ratings.</a:t>
            </a:r>
            <a:endParaRPr/>
          </a:p>
          <a:p>
            <a:pPr marL="0" marR="0" lvl="1" indent="0" algn="l" rtl="0">
              <a:lnSpc>
                <a:spcPct val="100000"/>
              </a:lnSpc>
              <a:spcBef>
                <a:spcPts val="0"/>
              </a:spcBef>
              <a:spcAft>
                <a:spcPts val="0"/>
              </a:spcAft>
              <a:buClr>
                <a:schemeClr val="dk1"/>
              </a:buClr>
              <a:buSzPts val="1200"/>
              <a:buFont typeface="Calibri"/>
              <a:buNone/>
            </a:pPr>
            <a:endParaRPr/>
          </a:p>
          <a:p>
            <a:pPr marL="0" lvl="0" indent="0" algn="l" rtl="0">
              <a:lnSpc>
                <a:spcPct val="80000"/>
              </a:lnSpc>
              <a:spcBef>
                <a:spcPts val="0"/>
              </a:spcBef>
              <a:spcAft>
                <a:spcPts val="0"/>
              </a:spcAft>
              <a:buClr>
                <a:schemeClr val="dk1"/>
              </a:buClr>
              <a:buSzPts val="1050"/>
              <a:buFont typeface="Arial"/>
              <a:buNone/>
            </a:pPr>
            <a:r>
              <a:rPr lang="en-US" sz="1050">
                <a:latin typeface="Calibri"/>
                <a:ea typeface="Calibri"/>
                <a:cs typeface="Calibri"/>
                <a:sym typeface="Calibri"/>
              </a:rPr>
              <a:t>The team should be trained in use of the SAG. Team members must be able to judge, both individually and as part of the team, how well the areas under review meet standard criterion measures. Team members should talk deliberately about how to employ common rating strategies in order to establish rater consistency and inter-rater reliability. </a:t>
            </a:r>
            <a:endParaRPr/>
          </a:p>
          <a:p>
            <a:pPr marL="0" lvl="0" indent="0" algn="l" rtl="0">
              <a:lnSpc>
                <a:spcPct val="100000"/>
              </a:lnSpc>
              <a:spcBef>
                <a:spcPts val="0"/>
              </a:spcBef>
              <a:spcAft>
                <a:spcPts val="0"/>
              </a:spcAft>
              <a:buSzPts val="1400"/>
              <a:buNone/>
            </a:pPr>
            <a:endParaRPr/>
          </a:p>
        </p:txBody>
      </p:sp>
      <p:sp>
        <p:nvSpPr>
          <p:cNvPr id="408" name="Google Shape;408;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5" name="Google Shape;415;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Jen</a:t>
            </a:r>
            <a:endParaRPr/>
          </a:p>
        </p:txBody>
      </p:sp>
      <p:sp>
        <p:nvSpPr>
          <p:cNvPr id="422" name="Google Shape;422;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For more than 40 years, the Council for the Advancement of Standards in Higher Education (CAS) has promoted inter-departmental, inter-program collaboration and reflected good practices generally agreed upon by the student affairs -profession-at-large. </a:t>
            </a:r>
            <a:endParaRPr/>
          </a:p>
          <a:p>
            <a:pPr marL="228600" marR="0" lvl="0" indent="-228600" algn="l" rtl="0">
              <a:lnSpc>
                <a:spcPct val="100000"/>
              </a:lnSpc>
              <a:spcBef>
                <a:spcPts val="0"/>
              </a:spcBef>
              <a:spcAft>
                <a:spcPts val="0"/>
              </a:spcAft>
              <a:buClr>
                <a:schemeClr val="dk1"/>
              </a:buClr>
              <a:buSzPts val="1200"/>
              <a:buFont typeface="Arial"/>
              <a:buChar char="•"/>
            </a:pPr>
            <a:r>
              <a:rPr lang="en-US"/>
              <a:t>CAS emerged from a movement on the part of several national associations to develop accreditation standards for academic preparation programs for counselors and counselor educators and for student affairs administrators and educators. CACREP (Council for the Accreditation of Counseling and Related Educational Programs) was established in 1980 to address preparation standards for counselor education programs; and ACPA took the lead on creating a set of preparation standards for master’s level college student affairs programs. ACPA invited other interested associations to join this effort, and it resulted in the creation CAS – “an inter-association consortium for purposes of developing and promulgating professional standards to guide both student affairs practice and academic preparation of those who administer student support programs and services” (CAS, 2).</a:t>
            </a:r>
            <a:endParaRPr sz="1200">
              <a:solidFill>
                <a:schemeClr val="dk1"/>
              </a:solidFill>
              <a:latin typeface="Calibri"/>
              <a:ea typeface="Calibri"/>
              <a:cs typeface="Calibri"/>
              <a:sym typeface="Calibri"/>
            </a:endParaRPr>
          </a:p>
          <a:p>
            <a:pPr marL="228600" marR="0" lvl="0" indent="-228600" algn="l" rtl="0">
              <a:lnSpc>
                <a:spcPct val="100000"/>
              </a:lnSpc>
              <a:spcBef>
                <a:spcPts val="0"/>
              </a:spcBef>
              <a:spcAft>
                <a:spcPts val="0"/>
              </a:spcAft>
              <a:buClr>
                <a:srgbClr val="000000"/>
              </a:buClr>
              <a:buSzPts val="1200"/>
              <a:buFont typeface="Arial"/>
              <a:buChar char="•"/>
            </a:pPr>
            <a:r>
              <a:rPr lang="en-US" sz="1200" b="0" i="0" u="none" strike="noStrike">
                <a:solidFill>
                  <a:srgbClr val="000000"/>
                </a:solidFill>
                <a:latin typeface="EB Garamond"/>
                <a:ea typeface="EB Garamond"/>
                <a:cs typeface="EB Garamond"/>
                <a:sym typeface="EB Garamond"/>
              </a:rPr>
              <a:t>CAS has adopted a consensus-based decision-making model for reviewing and revising standards of professional practice. Working toward consensus requires dialogue and compromise; the rewards are shared understanding, unanimous agreement, and standards applicable across different contexts. By seeking consensus around each set of CAS standards, collective expertise emerges above individual experiences and perspectives. </a:t>
            </a:r>
            <a:endParaRPr/>
          </a:p>
          <a:p>
            <a:pPr marL="228600" marR="0" lvl="0" indent="-228600" algn="l" rtl="0">
              <a:lnSpc>
                <a:spcPct val="100000"/>
              </a:lnSpc>
              <a:spcBef>
                <a:spcPts val="0"/>
              </a:spcBef>
              <a:spcAft>
                <a:spcPts val="0"/>
              </a:spcAft>
              <a:buClr>
                <a:schemeClr val="dk1"/>
              </a:buClr>
              <a:buSzPts val="1200"/>
              <a:buFont typeface="Arial"/>
              <a:buChar char="•"/>
            </a:pPr>
            <a:r>
              <a:rPr lang="en-US"/>
              <a:t>CAS has developed and promulgated standards for quality enhancement of higher education programs and services through self assessment.</a:t>
            </a:r>
            <a:endParaRPr/>
          </a:p>
          <a:p>
            <a:pPr marL="0" lvl="0" indent="0" algn="l" rtl="0">
              <a:lnSpc>
                <a:spcPct val="100000"/>
              </a:lnSpc>
              <a:spcBef>
                <a:spcPts val="0"/>
              </a:spcBef>
              <a:spcAft>
                <a:spcPts val="0"/>
              </a:spcAft>
              <a:buSzPts val="1400"/>
              <a:buNone/>
            </a:pPr>
            <a:endParaRPr/>
          </a:p>
        </p:txBody>
      </p:sp>
      <p:sp>
        <p:nvSpPr>
          <p:cNvPr id="90" name="Google Shape;9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t>Collecting and documenting evidence of program effectiveness is a key step in the assessment process. No self-assessment is complete without relevant data and related documentation being used. It is good practice for programs routinely to collect and file relevant data that can be used to document program effectiveness over time. </a:t>
            </a:r>
            <a:endParaRPr/>
          </a:p>
          <a:p>
            <a:pPr marL="0" marR="0" lvl="0" indent="0" algn="l" rtl="0">
              <a:lnSpc>
                <a:spcPct val="100000"/>
              </a:lnSpc>
              <a:spcBef>
                <a:spcPts val="0"/>
              </a:spcBef>
              <a:spcAft>
                <a:spcPts val="0"/>
              </a:spcAft>
              <a:buClr>
                <a:schemeClr val="dk1"/>
              </a:buClr>
              <a:buSzPts val="1200"/>
              <a:buFont typeface="Arial"/>
              <a:buNone/>
            </a:pPr>
            <a:endParaRPr/>
          </a:p>
          <a:p>
            <a:pPr marL="0" marR="0" lvl="1" indent="0" algn="l" rtl="0">
              <a:lnSpc>
                <a:spcPct val="100000"/>
              </a:lnSpc>
              <a:spcBef>
                <a:spcPts val="0"/>
              </a:spcBef>
              <a:spcAft>
                <a:spcPts val="0"/>
              </a:spcAft>
              <a:buClr>
                <a:schemeClr val="dk1"/>
              </a:buClr>
              <a:buSzPts val="1200"/>
              <a:buFont typeface="Arial"/>
              <a:buNone/>
            </a:pPr>
            <a:r>
              <a:rPr lang="en-US"/>
              <a:t>While personal experiences and anecdotes will play their own role in the review, it is important to be as evidence-based as possible.</a:t>
            </a:r>
            <a:endParaRPr/>
          </a:p>
          <a:p>
            <a:pPr marL="0" lvl="0" indent="0" algn="l" rtl="0">
              <a:lnSpc>
                <a:spcPct val="100000"/>
              </a:lnSpc>
              <a:spcBef>
                <a:spcPts val="0"/>
              </a:spcBef>
              <a:spcAft>
                <a:spcPts val="0"/>
              </a:spcAft>
              <a:buSzPts val="1400"/>
              <a:buNone/>
            </a:pPr>
            <a:endParaRPr/>
          </a:p>
        </p:txBody>
      </p:sp>
      <p:sp>
        <p:nvSpPr>
          <p:cNvPr id="429" name="Google Shape;429;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7" name="Google Shape;437;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Jen</a:t>
            </a:r>
            <a:endParaRPr/>
          </a:p>
        </p:txBody>
      </p:sp>
      <p:sp>
        <p:nvSpPr>
          <p:cNvPr id="444" name="Google Shape;444;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Finding evidence can present great challenges. In some cases, you may have detailed reports/documentation. You also may clearly NOT have documentation, and the absence of items can be as important as having them. For example, the absence of mission or purpose statements might be directly attributable to the lack of focus or direction in a program area.</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Producing evidence is where all that data senior officials constantly want really pays off. Evidence enables you to identify what you do, how you do it, and how well your efforts achieve intended outcomes.</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51" name="Google Shape;451;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8" name="Google Shape;458;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Although the approach may be time consuming, the results of a two-tiered rating system are beneficial. </a:t>
            </a:r>
            <a:endParaRPr/>
          </a:p>
          <a:p>
            <a:pPr marL="171450" lvl="0" indent="-171450" algn="l" rtl="0">
              <a:lnSpc>
                <a:spcPct val="100000"/>
              </a:lnSpc>
              <a:spcBef>
                <a:spcPts val="0"/>
              </a:spcBef>
              <a:spcAft>
                <a:spcPts val="0"/>
              </a:spcAft>
              <a:buClr>
                <a:schemeClr val="dk1"/>
              </a:buClr>
              <a:buSzPts val="1200"/>
              <a:buFont typeface="Arial"/>
              <a:buChar char="•"/>
            </a:pPr>
            <a:r>
              <a:rPr lang="en-US"/>
              <a:t>The self-assessment team and, if desired, the functional area staff members individually should rate each criterion measure using separate copies of the CAS Self-Assessment Guide.</a:t>
            </a:r>
            <a:endParaRPr/>
          </a:p>
          <a:p>
            <a:pPr marL="171450" lvl="0" indent="-171450" algn="l" rtl="0">
              <a:lnSpc>
                <a:spcPct val="100000"/>
              </a:lnSpc>
              <a:spcBef>
                <a:spcPts val="0"/>
              </a:spcBef>
              <a:spcAft>
                <a:spcPts val="0"/>
              </a:spcAft>
              <a:buClr>
                <a:schemeClr val="dk1"/>
              </a:buClr>
              <a:buSzPts val="1200"/>
              <a:buFont typeface="Arial"/>
              <a:buChar char="•"/>
            </a:pPr>
            <a:r>
              <a:rPr lang="en-US"/>
              <a:t>This individualized rating procedure is then followed by a collective review and analysis of the individual ratings.</a:t>
            </a:r>
            <a:endParaRPr/>
          </a:p>
          <a:p>
            <a:pPr marL="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Clr>
                <a:schemeClr val="dk1"/>
              </a:buClr>
              <a:buSzPts val="1200"/>
              <a:buFont typeface="Arial"/>
              <a:buNone/>
            </a:pPr>
            <a:r>
              <a:rPr lang="en-US"/>
              <a:t>Review teams may have extensive discussions about items and the evidence to support or not support a standard.</a:t>
            </a:r>
            <a:endParaRPr/>
          </a:p>
          <a:p>
            <a:pPr marL="0" lvl="0" indent="0" algn="l" rtl="0">
              <a:lnSpc>
                <a:spcPct val="100000"/>
              </a:lnSpc>
              <a:spcBef>
                <a:spcPts val="0"/>
              </a:spcBef>
              <a:spcAft>
                <a:spcPts val="0"/>
              </a:spcAft>
              <a:buSzPts val="1400"/>
              <a:buNone/>
            </a:pPr>
            <a:endParaRPr/>
          </a:p>
        </p:txBody>
      </p:sp>
      <p:sp>
        <p:nvSpPr>
          <p:cNvPr id="465" name="Google Shape;465;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Where the committee clearly cannot agree on whether a Criterion Measure was met, you may use </a:t>
            </a:r>
            <a:r>
              <a:rPr lang="en-US" i="1"/>
              <a:t>Insufficient evidence/Unable to rate</a:t>
            </a:r>
            <a:r>
              <a:rPr lang="en-US"/>
              <a:t>. Persistent disagreements over performance ratings may call for additional data collection</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The next step, including discussion of alternative approaches that might be used to strengthen and enhance the program, is to generate steps and activities to be incorporated into an action plan. The Work Forms that are part of the SAG guide this process.</a:t>
            </a:r>
            <a:endParaRPr/>
          </a:p>
          <a:p>
            <a:pPr marL="0" lvl="0" indent="0" algn="l" rtl="0">
              <a:lnSpc>
                <a:spcPct val="100000"/>
              </a:lnSpc>
              <a:spcBef>
                <a:spcPts val="0"/>
              </a:spcBef>
              <a:spcAft>
                <a:spcPts val="0"/>
              </a:spcAft>
              <a:buSzPts val="1400"/>
              <a:buNone/>
            </a:pPr>
            <a:endParaRPr/>
          </a:p>
        </p:txBody>
      </p:sp>
      <p:sp>
        <p:nvSpPr>
          <p:cNvPr id="472" name="Google Shape;472;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Jen</a:t>
            </a:r>
            <a:endParaRPr/>
          </a:p>
        </p:txBody>
      </p:sp>
      <p:sp>
        <p:nvSpPr>
          <p:cNvPr id="479" name="Google Shape;479;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The next step, including discussion of alternative approaches that might be used to strengthen and enhance the program, is to generate phases and activities to be incorporated into an action plan. Review team members should compare their ratings and interpretations of program characteristics, accomplishments, strengths, and shortcomings against the criteria expressed in the standard. </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The team members should carefully review each criterion measure and related practice that they rated as </a:t>
            </a:r>
            <a:r>
              <a:rPr lang="en-US" sz="1200" i="1">
                <a:solidFill>
                  <a:schemeClr val="dk1"/>
                </a:solidFill>
                <a:latin typeface="Calibri"/>
                <a:ea typeface="Calibri"/>
                <a:cs typeface="Calibri"/>
                <a:sym typeface="Calibri"/>
              </a:rPr>
              <a:t>Insufficient Evidence/Unable to Rate</a:t>
            </a:r>
            <a:r>
              <a:rPr lang="en-US" sz="1200">
                <a:solidFill>
                  <a:schemeClr val="dk1"/>
                </a:solidFill>
                <a:latin typeface="Calibri"/>
                <a:ea typeface="Calibri"/>
                <a:cs typeface="Calibri"/>
                <a:sym typeface="Calibri"/>
              </a:rPr>
              <a:t>, </a:t>
            </a:r>
            <a:r>
              <a:rPr lang="en-US" sz="1200" i="1">
                <a:solidFill>
                  <a:schemeClr val="dk1"/>
                </a:solidFill>
                <a:latin typeface="Calibri"/>
                <a:ea typeface="Calibri"/>
                <a:cs typeface="Calibri"/>
                <a:sym typeface="Calibri"/>
              </a:rPr>
              <a:t>Does Not Meet</a:t>
            </a:r>
            <a:r>
              <a:rPr lang="en-US" sz="1200">
                <a:solidFill>
                  <a:schemeClr val="dk1"/>
                </a:solidFill>
                <a:latin typeface="Calibri"/>
                <a:ea typeface="Calibri"/>
                <a:cs typeface="Calibri"/>
                <a:sym typeface="Calibri"/>
              </a:rPr>
              <a:t>, or </a:t>
            </a:r>
            <a:r>
              <a:rPr lang="en-US" sz="1200" i="1">
                <a:solidFill>
                  <a:schemeClr val="dk1"/>
                </a:solidFill>
                <a:latin typeface="Calibri"/>
                <a:ea typeface="Calibri"/>
                <a:cs typeface="Calibri"/>
                <a:sym typeface="Calibri"/>
              </a:rPr>
              <a:t>Partly Meets</a:t>
            </a:r>
            <a:r>
              <a:rPr lang="en-US" sz="1200">
                <a:solidFill>
                  <a:schemeClr val="dk1"/>
                </a:solidFill>
                <a:latin typeface="Calibri"/>
                <a:ea typeface="Calibri"/>
                <a:cs typeface="Calibri"/>
                <a:sym typeface="Calibri"/>
              </a:rPr>
              <a:t> and where significant rater differences were noted. A specific rationale should be prepared for each shortcoming identified. Three core components to include in an action plan are identified discrepancies, corrective actions, and recommended steps.</a:t>
            </a:r>
            <a:endParaRPr/>
          </a:p>
          <a:p>
            <a:pPr marL="0" lvl="0" indent="0" algn="l" rtl="0">
              <a:lnSpc>
                <a:spcPct val="100000"/>
              </a:lnSpc>
              <a:spcBef>
                <a:spcPts val="0"/>
              </a:spcBef>
              <a:spcAft>
                <a:spcPts val="0"/>
              </a:spcAft>
              <a:buSzPts val="1400"/>
              <a:buNone/>
            </a:pPr>
            <a:endParaRPr/>
          </a:p>
        </p:txBody>
      </p:sp>
      <p:sp>
        <p:nvSpPr>
          <p:cNvPr id="486" name="Google Shape;486;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US" sz="1200">
                <a:solidFill>
                  <a:schemeClr val="dk1"/>
                </a:solidFill>
                <a:latin typeface="Calibri"/>
                <a:ea typeface="Calibri"/>
                <a:cs typeface="Calibri"/>
                <a:sym typeface="Calibri"/>
              </a:rPr>
              <a:t>CAS helps creates purposeful organizations that have something behind them. Completing an action plan helps programs be intentional with their efforts and may assist with benchmarking and planning purposes. It is possible to use CAS self-studies to enhance both programs and broader strategic planning.</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494" name="Google Shape;494;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US" sz="1200">
                <a:solidFill>
                  <a:schemeClr val="dk1"/>
                </a:solidFill>
                <a:latin typeface="Calibri"/>
                <a:ea typeface="Calibri"/>
                <a:cs typeface="Calibri"/>
                <a:sym typeface="Calibri"/>
              </a:rPr>
              <a:t>CAS helps creates purposeful organizations that have something behind them. Completing an action plan helps programs be intentional with their efforts and may assist with benchmarking and planning purposes. It is possible to use CAS self-studies to enhance both programs and broader strategic planning.</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501" name="Google Shape;501;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8" name="Google Shape;508;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To complete the program review process, a summary document should be produced that (a) explains the mission, purpose, and philosophy of the program; (b) describes the self-study process, evidence gathering, rating process, and evaluations; (c) reviews the outcome of the assessment, including program strengths and weaknesses; and (d) recommends specific plans for action. This final report must include the comprehensive action plan for implementing program changes. The report must identify resources (i.e., human, fiscal, physical) that are essential to program enhancement, dates by which specific actions are to be completed, responsible parties to complete the action steps, and a tentative start-up date for initiating a subsequent self-study.</a:t>
            </a:r>
            <a:endParaRPr/>
          </a:p>
          <a:p>
            <a:pPr marL="0" lvl="0" indent="0" algn="l" rtl="0">
              <a:lnSpc>
                <a:spcPct val="100000"/>
              </a:lnSpc>
              <a:spcBef>
                <a:spcPts val="0"/>
              </a:spcBef>
              <a:spcAft>
                <a:spcPts val="0"/>
              </a:spcAft>
              <a:buSzPts val="1400"/>
              <a:buNone/>
            </a:pPr>
            <a:endParaRPr/>
          </a:p>
        </p:txBody>
      </p:sp>
      <p:sp>
        <p:nvSpPr>
          <p:cNvPr id="515" name="Google Shape;515;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2" name="Google Shape;522;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9" name="Google Shape;529;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a:t>
            </a:r>
            <a:r>
              <a:rPr lang="en-US" sz="1200">
                <a:solidFill>
                  <a:schemeClr val="dk1"/>
                </a:solidFill>
                <a:latin typeface="Calibri"/>
                <a:ea typeface="Calibri"/>
                <a:cs typeface="Calibri"/>
                <a:sym typeface="Calibri"/>
              </a:rPr>
              <a:t>o close the loop on a program’s self-study process, functional area staff members must implement the recommended changes to enhance the quality of their program. In this final step, the staff endeavors to put action plans into practice. </a:t>
            </a:r>
            <a:endParaRPr/>
          </a:p>
          <a:p>
            <a:pPr marL="0" lvl="0" indent="0" algn="l" rtl="0">
              <a:lnSpc>
                <a:spcPct val="100000"/>
              </a:lnSpc>
              <a:spcBef>
                <a:spcPts val="0"/>
              </a:spcBef>
              <a:spcAft>
                <a:spcPts val="0"/>
              </a:spcAft>
              <a:buSzPts val="1400"/>
              <a:buNone/>
            </a:pPr>
            <a:endParaRPr/>
          </a:p>
        </p:txBody>
      </p:sp>
      <p:sp>
        <p:nvSpPr>
          <p:cNvPr id="536" name="Google Shape;536;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3" name="Google Shape;553;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Assorted CAS users have imparted words of wisdom for new users. See the above tips and lessons from others!</a:t>
            </a:r>
            <a:endParaRPr/>
          </a:p>
          <a:p>
            <a:pPr marL="0" lvl="0" indent="0" algn="l" rtl="0">
              <a:lnSpc>
                <a:spcPct val="100000"/>
              </a:lnSpc>
              <a:spcBef>
                <a:spcPts val="0"/>
              </a:spcBef>
              <a:spcAft>
                <a:spcPts val="0"/>
              </a:spcAft>
              <a:buSzPts val="1400"/>
              <a:buNone/>
            </a:pPr>
            <a:endParaRPr/>
          </a:p>
        </p:txBody>
      </p:sp>
      <p:sp>
        <p:nvSpPr>
          <p:cNvPr id="559" name="Google Shape;559;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6" name="Google Shape;566;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3" name="Google Shape;573;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 standard to guide practice is an essential characteristic of any established profession. During the evolution of a mature profession, it is vital that relevant standards be developed and promulgated by and for those working in that arena. CAS was founded as a profession-wide entity to establish reasonable and achievable standards to guide practice of those educators supporting students in post-secondary institutions. </a:t>
            </a:r>
            <a:endParaRPr/>
          </a:p>
          <a:p>
            <a:pPr marL="0" lvl="0" indent="0" algn="l" rtl="0">
              <a:lnSpc>
                <a:spcPct val="100000"/>
              </a:lnSpc>
              <a:spcBef>
                <a:spcPts val="0"/>
              </a:spcBef>
              <a:spcAft>
                <a:spcPts val="0"/>
              </a:spcAft>
              <a:buSzPts val="1400"/>
              <a:buNone/>
            </a:pPr>
            <a:endParaRPr/>
          </a:p>
        </p:txBody>
      </p:sp>
      <p:sp>
        <p:nvSpPr>
          <p:cNvPr id="103" name="Google Shape;10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As part of a multi-year cycle, conducting a program review/self-study is one part of an ongoing quality improvement process.</a:t>
            </a:r>
            <a:endParaRPr/>
          </a:p>
          <a:p>
            <a:pPr marL="0" lvl="0" indent="0" algn="l" rtl="0">
              <a:lnSpc>
                <a:spcPct val="100000"/>
              </a:lnSpc>
              <a:spcBef>
                <a:spcPts val="0"/>
              </a:spcBef>
              <a:spcAft>
                <a:spcPts val="0"/>
              </a:spcAft>
              <a:buSzPts val="1400"/>
              <a:buNone/>
            </a:pPr>
            <a:endParaRPr/>
          </a:p>
        </p:txBody>
      </p:sp>
      <p:sp>
        <p:nvSpPr>
          <p:cNvPr id="580" name="Google Shape;580;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8" name="Google Shape;608;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4" name="Google Shape;614;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1" name="Google Shape;621;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8" name="Google Shape;628;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Garamond"/>
                <a:ea typeface="Garamond"/>
                <a:cs typeface="Garamond"/>
                <a:sym typeface="Garamond"/>
              </a:rPr>
              <a:t>CAS is a consortium of professional associations who work collaboratively to develop and promulgate standards and guidelines and to encourage self-assessment.</a:t>
            </a:r>
            <a:endParaRPr/>
          </a:p>
          <a:p>
            <a:pPr marL="228600" marR="0" lvl="0" indent="-152400" algn="l" rtl="0">
              <a:lnSpc>
                <a:spcPct val="100000"/>
              </a:lnSpc>
              <a:spcBef>
                <a:spcPts val="0"/>
              </a:spcBef>
              <a:spcAft>
                <a:spcPts val="0"/>
              </a:spcAft>
              <a:buClr>
                <a:schemeClr val="dk1"/>
              </a:buClr>
              <a:buSzPts val="1200"/>
              <a:buFont typeface="Arial"/>
              <a:buNone/>
            </a:pPr>
            <a:endParaRPr/>
          </a:p>
        </p:txBody>
      </p:sp>
      <p:sp>
        <p:nvSpPr>
          <p:cNvPr id="110" name="Google Shape;11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i="0">
                <a:solidFill>
                  <a:schemeClr val="dk1"/>
                </a:solidFill>
                <a:latin typeface="Calibri"/>
                <a:ea typeface="Calibri"/>
                <a:cs typeface="Calibri"/>
                <a:sym typeface="Calibri"/>
              </a:rPr>
              <a:t>Students and Their Environments</a:t>
            </a:r>
            <a:r>
              <a:rPr lang="en-US" sz="1200" b="0" i="0">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The whole student is shaped by environments that provide learning opportunities reflective of society and diversity, with students having ultimate responsibility for learning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200" b="1" i="0">
                <a:solidFill>
                  <a:schemeClr val="dk1"/>
                </a:solidFill>
                <a:latin typeface="Calibri"/>
                <a:ea typeface="Calibri"/>
                <a:cs typeface="Calibri"/>
                <a:sym typeface="Calibri"/>
              </a:rPr>
              <a:t>Advocating for Diverse, Equitable, and Inclusive Communities</a:t>
            </a:r>
            <a:r>
              <a:rPr lang="en-US" sz="1200" b="0" i="0">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Institutions embracing diversity, equity, inclusion and eliminating barriers with respect for differences and focused on culturally responsible communities </a:t>
            </a:r>
            <a:endParaRPr/>
          </a:p>
          <a:p>
            <a:pPr marL="0" lvl="0" indent="0" algn="l" rtl="0">
              <a:lnSpc>
                <a:spcPct val="100000"/>
              </a:lnSpc>
              <a:spcBef>
                <a:spcPts val="0"/>
              </a:spcBef>
              <a:spcAft>
                <a:spcPts val="0"/>
              </a:spcAft>
              <a:buSzPts val="1400"/>
              <a:buNone/>
            </a:pPr>
            <a:endParaRPr/>
          </a:p>
        </p:txBody>
      </p:sp>
      <p:sp>
        <p:nvSpPr>
          <p:cNvPr id="117" name="Google Shape;11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i="0">
                <a:solidFill>
                  <a:schemeClr val="dk1"/>
                </a:solidFill>
                <a:latin typeface="Calibri"/>
                <a:ea typeface="Calibri"/>
                <a:cs typeface="Calibri"/>
                <a:sym typeface="Calibri"/>
              </a:rPr>
              <a:t>Organization, Leadership, and Human Resources</a:t>
            </a:r>
            <a:r>
              <a:rPr lang="en-US" sz="1200" b="0" i="0">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Quality of leaders continuously challenge themselves for the betterment of the organization, with success directly correlated to clarity of mission and willingness to see through multiple lenses.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200" b="1" i="0">
                <a:solidFill>
                  <a:schemeClr val="dk1"/>
                </a:solidFill>
                <a:latin typeface="Calibri"/>
                <a:ea typeface="Calibri"/>
                <a:cs typeface="Calibri"/>
                <a:sym typeface="Calibri"/>
              </a:rPr>
              <a:t>Ethical Considerations</a:t>
            </a:r>
            <a:r>
              <a:rPr lang="en-US" sz="1200" b="0" i="0">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Educators exhibit impeccable ethical behavior in professional and personal life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200" b="1" i="0">
                <a:solidFill>
                  <a:schemeClr val="dk1"/>
                </a:solidFill>
                <a:latin typeface="Calibri"/>
                <a:ea typeface="Calibri"/>
                <a:cs typeface="Calibri"/>
                <a:sym typeface="Calibri"/>
              </a:rPr>
              <a:t>Learning-Conducive Structures, Resources, and Systems</a:t>
            </a:r>
            <a:r>
              <a:rPr lang="en-US" sz="1200" b="0" i="0">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Student learning and development flourish when structures, resources, and systems are employed intentionally to create environments that provide students with appropriate challenge and necessary</a:t>
            </a:r>
            <a:endParaRPr/>
          </a:p>
          <a:p>
            <a:pPr marL="0" lvl="0" indent="0" algn="l" rtl="0">
              <a:lnSpc>
                <a:spcPct val="100000"/>
              </a:lnSpc>
              <a:spcBef>
                <a:spcPts val="0"/>
              </a:spcBef>
              <a:spcAft>
                <a:spcPts val="0"/>
              </a:spcAft>
              <a:buSzPts val="1400"/>
              <a:buNone/>
            </a:pPr>
            <a:endParaRPr/>
          </a:p>
        </p:txBody>
      </p:sp>
      <p:sp>
        <p:nvSpPr>
          <p:cNvPr id="129" name="Google Shape;12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ogo - Blue Background">
  <p:cSld name="Logo - Blue Background">
    <p:spTree>
      <p:nvGrpSpPr>
        <p:cNvPr id="1" name="Shape 10"/>
        <p:cNvGrpSpPr/>
        <p:nvPr/>
      </p:nvGrpSpPr>
      <p:grpSpPr>
        <a:xfrm>
          <a:off x="0" y="0"/>
          <a:ext cx="0" cy="0"/>
          <a:chOff x="0" y="0"/>
          <a:chExt cx="0" cy="0"/>
        </a:xfrm>
      </p:grpSpPr>
      <p:pic>
        <p:nvPicPr>
          <p:cNvPr id="11" name="Google Shape;11;p66"/>
          <p:cNvPicPr preferRelativeResize="0"/>
          <p:nvPr/>
        </p:nvPicPr>
        <p:blipFill rotWithShape="1">
          <a:blip r:embed="rId2">
            <a:alphaModFix/>
          </a:blip>
          <a:srcRect/>
          <a:stretch/>
        </p:blipFill>
        <p:spPr>
          <a:xfrm>
            <a:off x="-1" y="-37259"/>
            <a:ext cx="7020563" cy="5265422"/>
          </a:xfrm>
          <a:prstGeom prst="rect">
            <a:avLst/>
          </a:prstGeom>
          <a:noFill/>
          <a:ln>
            <a:noFill/>
          </a:ln>
        </p:spPr>
      </p:pic>
      <p:pic>
        <p:nvPicPr>
          <p:cNvPr id="12" name="Google Shape;12;p66"/>
          <p:cNvPicPr preferRelativeResize="0"/>
          <p:nvPr/>
        </p:nvPicPr>
        <p:blipFill rotWithShape="1">
          <a:blip r:embed="rId3">
            <a:alphaModFix/>
          </a:blip>
          <a:srcRect/>
          <a:stretch/>
        </p:blipFill>
        <p:spPr>
          <a:xfrm rot="5400000">
            <a:off x="-2567716" y="2445795"/>
            <a:ext cx="5393532" cy="258101"/>
          </a:xfrm>
          <a:prstGeom prst="rect">
            <a:avLst/>
          </a:prstGeom>
          <a:noFill/>
          <a:ln>
            <a:noFill/>
          </a:ln>
        </p:spPr>
      </p:pic>
      <p:pic>
        <p:nvPicPr>
          <p:cNvPr id="13" name="Google Shape;13;p66" descr="CAS7134 - Logo - Reverse.png"/>
          <p:cNvPicPr preferRelativeResize="0"/>
          <p:nvPr/>
        </p:nvPicPr>
        <p:blipFill rotWithShape="1">
          <a:blip r:embed="rId4">
            <a:alphaModFix/>
          </a:blip>
          <a:srcRect/>
          <a:stretch/>
        </p:blipFill>
        <p:spPr>
          <a:xfrm>
            <a:off x="1000079" y="1903346"/>
            <a:ext cx="5264317" cy="129273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ogo">
  <p:cSld name="Logo">
    <p:spTree>
      <p:nvGrpSpPr>
        <p:cNvPr id="1" name="Shape 48"/>
        <p:cNvGrpSpPr/>
        <p:nvPr/>
      </p:nvGrpSpPr>
      <p:grpSpPr>
        <a:xfrm>
          <a:off x="0" y="0"/>
          <a:ext cx="0" cy="0"/>
          <a:chOff x="0" y="0"/>
          <a:chExt cx="0" cy="0"/>
        </a:xfrm>
      </p:grpSpPr>
      <p:pic>
        <p:nvPicPr>
          <p:cNvPr id="49" name="Google Shape;49;p75"/>
          <p:cNvPicPr preferRelativeResize="0"/>
          <p:nvPr/>
        </p:nvPicPr>
        <p:blipFill rotWithShape="1">
          <a:blip r:embed="rId2">
            <a:alphaModFix/>
          </a:blip>
          <a:srcRect/>
          <a:stretch/>
        </p:blipFill>
        <p:spPr>
          <a:xfrm>
            <a:off x="705" y="0"/>
            <a:ext cx="251046" cy="5143500"/>
          </a:xfrm>
          <a:prstGeom prst="rect">
            <a:avLst/>
          </a:prstGeom>
          <a:noFill/>
          <a:ln>
            <a:noFill/>
          </a:ln>
        </p:spPr>
      </p:pic>
      <p:pic>
        <p:nvPicPr>
          <p:cNvPr id="50" name="Google Shape;50;p75"/>
          <p:cNvPicPr preferRelativeResize="0"/>
          <p:nvPr/>
        </p:nvPicPr>
        <p:blipFill rotWithShape="1">
          <a:blip r:embed="rId3">
            <a:alphaModFix/>
          </a:blip>
          <a:srcRect/>
          <a:stretch/>
        </p:blipFill>
        <p:spPr>
          <a:xfrm rot="5400000">
            <a:off x="-2567715" y="2445796"/>
            <a:ext cx="5393531" cy="258101"/>
          </a:xfrm>
          <a:prstGeom prst="rect">
            <a:avLst/>
          </a:prstGeom>
          <a:noFill/>
          <a:ln>
            <a:noFill/>
          </a:ln>
        </p:spPr>
      </p:pic>
      <p:pic>
        <p:nvPicPr>
          <p:cNvPr id="51" name="Google Shape;51;p75" descr="CAS7134 - Logo.png"/>
          <p:cNvPicPr preferRelativeResize="0"/>
          <p:nvPr/>
        </p:nvPicPr>
        <p:blipFill rotWithShape="1">
          <a:blip r:embed="rId4">
            <a:alphaModFix/>
          </a:blip>
          <a:srcRect/>
          <a:stretch/>
        </p:blipFill>
        <p:spPr>
          <a:xfrm>
            <a:off x="1000080" y="1903346"/>
            <a:ext cx="5264315" cy="129273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with Logo - Plain">
  <p:cSld name="Title with Logo - Plain">
    <p:spTree>
      <p:nvGrpSpPr>
        <p:cNvPr id="1" name="Shape 52"/>
        <p:cNvGrpSpPr/>
        <p:nvPr/>
      </p:nvGrpSpPr>
      <p:grpSpPr>
        <a:xfrm>
          <a:off x="0" y="0"/>
          <a:ext cx="0" cy="0"/>
          <a:chOff x="0" y="0"/>
          <a:chExt cx="0" cy="0"/>
        </a:xfrm>
      </p:grpSpPr>
      <p:sp>
        <p:nvSpPr>
          <p:cNvPr id="53" name="Google Shape;53;p76"/>
          <p:cNvSpPr txBox="1">
            <a:spLocks noGrp="1"/>
          </p:cNvSpPr>
          <p:nvPr>
            <p:ph type="body" idx="1"/>
          </p:nvPr>
        </p:nvSpPr>
        <p:spPr>
          <a:xfrm>
            <a:off x="511901" y="2042730"/>
            <a:ext cx="5834199" cy="535779"/>
          </a:xfrm>
          <a:prstGeom prst="rect">
            <a:avLst/>
          </a:prstGeom>
          <a:noFill/>
          <a:ln>
            <a:noFill/>
          </a:ln>
        </p:spPr>
        <p:txBody>
          <a:bodyPr spcFirstLastPara="1" wrap="square" lIns="19575" tIns="19575" rIns="19575" bIns="19575" anchor="t" anchorCtr="0">
            <a:noAutofit/>
          </a:bodyPr>
          <a:lstStyle>
            <a:lvl1pPr marL="457200" marR="0" lvl="0" indent="-228600" algn="ctr" rtl="0">
              <a:lnSpc>
                <a:spcPct val="100000"/>
              </a:lnSpc>
              <a:spcBef>
                <a:spcPts val="0"/>
              </a:spcBef>
              <a:spcAft>
                <a:spcPts val="0"/>
              </a:spcAft>
              <a:buClr>
                <a:srgbClr val="0F4A94"/>
              </a:buClr>
              <a:buSzPts val="2100"/>
              <a:buFont typeface="Arial"/>
              <a:buNone/>
              <a:defRPr sz="2100" b="0" i="0" u="none" strike="noStrike" cap="none">
                <a:solidFill>
                  <a:srgbClr val="0F4A94"/>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54" name="Google Shape;54;p76" descr="CAS7134 - Logo.png"/>
          <p:cNvPicPr preferRelativeResize="0"/>
          <p:nvPr/>
        </p:nvPicPr>
        <p:blipFill rotWithShape="1">
          <a:blip r:embed="rId2">
            <a:alphaModFix/>
          </a:blip>
          <a:srcRect/>
          <a:stretch/>
        </p:blipFill>
        <p:spPr>
          <a:xfrm>
            <a:off x="4580660" y="4407953"/>
            <a:ext cx="2108592" cy="51779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subtitle with Logo - Plain">
  <p:cSld name="Title/subtitle with Logo - Plain">
    <p:spTree>
      <p:nvGrpSpPr>
        <p:cNvPr id="1" name="Shape 55"/>
        <p:cNvGrpSpPr/>
        <p:nvPr/>
      </p:nvGrpSpPr>
      <p:grpSpPr>
        <a:xfrm>
          <a:off x="0" y="0"/>
          <a:ext cx="0" cy="0"/>
          <a:chOff x="0" y="0"/>
          <a:chExt cx="0" cy="0"/>
        </a:xfrm>
      </p:grpSpPr>
      <p:sp>
        <p:nvSpPr>
          <p:cNvPr id="56" name="Google Shape;56;p77"/>
          <p:cNvSpPr txBox="1">
            <a:spLocks noGrp="1"/>
          </p:cNvSpPr>
          <p:nvPr>
            <p:ph type="body" idx="1"/>
          </p:nvPr>
        </p:nvSpPr>
        <p:spPr>
          <a:xfrm>
            <a:off x="511901" y="2042730"/>
            <a:ext cx="5834199" cy="535779"/>
          </a:xfrm>
          <a:prstGeom prst="rect">
            <a:avLst/>
          </a:prstGeom>
          <a:noFill/>
          <a:ln>
            <a:noFill/>
          </a:ln>
        </p:spPr>
        <p:txBody>
          <a:bodyPr spcFirstLastPara="1" wrap="square" lIns="19575" tIns="19575" rIns="19575" bIns="19575" anchor="t" anchorCtr="0">
            <a:noAutofit/>
          </a:bodyPr>
          <a:lstStyle>
            <a:lvl1pPr marL="457200" marR="0" lvl="0" indent="-228600" algn="ctr" rtl="0">
              <a:lnSpc>
                <a:spcPct val="100000"/>
              </a:lnSpc>
              <a:spcBef>
                <a:spcPts val="0"/>
              </a:spcBef>
              <a:spcAft>
                <a:spcPts val="0"/>
              </a:spcAft>
              <a:buClr>
                <a:srgbClr val="0F4A94"/>
              </a:buClr>
              <a:buSzPts val="2100"/>
              <a:buFont typeface="Arial"/>
              <a:buNone/>
              <a:defRPr sz="2100" b="1" i="0" u="none" strike="noStrike" cap="none">
                <a:solidFill>
                  <a:srgbClr val="0F4A94"/>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Google Shape;57;p77"/>
          <p:cNvSpPr txBox="1">
            <a:spLocks noGrp="1"/>
          </p:cNvSpPr>
          <p:nvPr>
            <p:ph type="body" idx="2"/>
          </p:nvPr>
        </p:nvSpPr>
        <p:spPr>
          <a:xfrm>
            <a:off x="511901" y="2649973"/>
            <a:ext cx="5834199" cy="379386"/>
          </a:xfrm>
          <a:prstGeom prst="rect">
            <a:avLst/>
          </a:prstGeom>
          <a:noFill/>
          <a:ln>
            <a:noFill/>
          </a:ln>
        </p:spPr>
        <p:txBody>
          <a:bodyPr spcFirstLastPara="1" wrap="square" lIns="19575" tIns="19575" rIns="19575" bIns="19575" anchor="t" anchorCtr="0">
            <a:noAutofit/>
          </a:bodyPr>
          <a:lstStyle>
            <a:lvl1pPr marL="457200" marR="0" lvl="0" indent="-228600" algn="ctr" rtl="0">
              <a:lnSpc>
                <a:spcPct val="100000"/>
              </a:lnSpc>
              <a:spcBef>
                <a:spcPts val="0"/>
              </a:spcBef>
              <a:spcAft>
                <a:spcPts val="0"/>
              </a:spcAft>
              <a:buClr>
                <a:srgbClr val="0F4A94"/>
              </a:buClr>
              <a:buSzPts val="1275"/>
              <a:buFont typeface="Arial"/>
              <a:buNone/>
              <a:defRPr sz="1275" b="0" i="0" u="none" strike="noStrike" cap="none">
                <a:solidFill>
                  <a:srgbClr val="0F4A94"/>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cxnSp>
        <p:nvCxnSpPr>
          <p:cNvPr id="58" name="Google Shape;58;p77"/>
          <p:cNvCxnSpPr/>
          <p:nvPr/>
        </p:nvCxnSpPr>
        <p:spPr>
          <a:xfrm>
            <a:off x="3147629" y="2619501"/>
            <a:ext cx="572973" cy="0"/>
          </a:xfrm>
          <a:prstGeom prst="straightConnector1">
            <a:avLst/>
          </a:prstGeom>
          <a:noFill/>
          <a:ln w="25400" cap="flat" cmpd="sng">
            <a:solidFill>
              <a:srgbClr val="0F4A94"/>
            </a:solidFill>
            <a:prstDash val="solid"/>
            <a:miter lim="400000"/>
            <a:headEnd type="none" w="sm" len="sm"/>
            <a:tailEnd type="none" w="sm" len="sm"/>
          </a:ln>
        </p:spPr>
      </p:cxnSp>
      <p:pic>
        <p:nvPicPr>
          <p:cNvPr id="59" name="Google Shape;59;p77" descr="CAS7134 - Logo.png"/>
          <p:cNvPicPr preferRelativeResize="0"/>
          <p:nvPr/>
        </p:nvPicPr>
        <p:blipFill rotWithShape="1">
          <a:blip r:embed="rId2">
            <a:alphaModFix/>
          </a:blip>
          <a:srcRect/>
          <a:stretch/>
        </p:blipFill>
        <p:spPr>
          <a:xfrm>
            <a:off x="4580660" y="4407953"/>
            <a:ext cx="2108592" cy="51779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d Slate">
  <p:cSld name="End Slate">
    <p:spTree>
      <p:nvGrpSpPr>
        <p:cNvPr id="1" name="Shape 60"/>
        <p:cNvGrpSpPr/>
        <p:nvPr/>
      </p:nvGrpSpPr>
      <p:grpSpPr>
        <a:xfrm>
          <a:off x="0" y="0"/>
          <a:ext cx="0" cy="0"/>
          <a:chOff x="0" y="0"/>
          <a:chExt cx="0" cy="0"/>
        </a:xfrm>
      </p:grpSpPr>
      <p:sp>
        <p:nvSpPr>
          <p:cNvPr id="61" name="Google Shape;61;p78"/>
          <p:cNvSpPr txBox="1">
            <a:spLocks noGrp="1"/>
          </p:cNvSpPr>
          <p:nvPr>
            <p:ph type="body" idx="1"/>
          </p:nvPr>
        </p:nvSpPr>
        <p:spPr>
          <a:xfrm>
            <a:off x="511901" y="2042730"/>
            <a:ext cx="5834199" cy="535779"/>
          </a:xfrm>
          <a:prstGeom prst="rect">
            <a:avLst/>
          </a:prstGeom>
          <a:noFill/>
          <a:ln>
            <a:noFill/>
          </a:ln>
        </p:spPr>
        <p:txBody>
          <a:bodyPr spcFirstLastPara="1" wrap="square" lIns="19575" tIns="19575" rIns="19575" bIns="19575" anchor="t" anchorCtr="0">
            <a:noAutofit/>
          </a:bodyPr>
          <a:lstStyle>
            <a:lvl1pPr marL="457200" marR="0" lvl="0" indent="-228600" algn="ctr" rtl="0">
              <a:lnSpc>
                <a:spcPct val="100000"/>
              </a:lnSpc>
              <a:spcBef>
                <a:spcPts val="0"/>
              </a:spcBef>
              <a:spcAft>
                <a:spcPts val="0"/>
              </a:spcAft>
              <a:buClr>
                <a:srgbClr val="0F4A94"/>
              </a:buClr>
              <a:buSzPts val="2100"/>
              <a:buFont typeface="Arial"/>
              <a:buNone/>
              <a:defRPr sz="2100" b="1" i="0" u="none" strike="noStrike" cap="none">
                <a:solidFill>
                  <a:srgbClr val="0F4A94"/>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62" name="Google Shape;62;p78" descr="CAS7134 - Logo.png"/>
          <p:cNvPicPr preferRelativeResize="0"/>
          <p:nvPr/>
        </p:nvPicPr>
        <p:blipFill rotWithShape="1">
          <a:blip r:embed="rId2">
            <a:alphaModFix/>
          </a:blip>
          <a:srcRect/>
          <a:stretch/>
        </p:blipFill>
        <p:spPr>
          <a:xfrm>
            <a:off x="4580660" y="4407953"/>
            <a:ext cx="2108592" cy="517799"/>
          </a:xfrm>
          <a:prstGeom prst="rect">
            <a:avLst/>
          </a:prstGeom>
          <a:noFill/>
          <a:ln>
            <a:noFill/>
          </a:ln>
        </p:spPr>
      </p:pic>
      <p:pic>
        <p:nvPicPr>
          <p:cNvPr id="63" name="Google Shape;63;p78"/>
          <p:cNvPicPr preferRelativeResize="0"/>
          <p:nvPr/>
        </p:nvPicPr>
        <p:blipFill rotWithShape="1">
          <a:blip r:embed="rId3">
            <a:alphaModFix/>
          </a:blip>
          <a:srcRect/>
          <a:stretch/>
        </p:blipFill>
        <p:spPr>
          <a:xfrm>
            <a:off x="705" y="0"/>
            <a:ext cx="251046" cy="5143500"/>
          </a:xfrm>
          <a:prstGeom prst="rect">
            <a:avLst/>
          </a:prstGeom>
          <a:noFill/>
          <a:ln>
            <a:noFill/>
          </a:ln>
        </p:spPr>
      </p:pic>
      <p:pic>
        <p:nvPicPr>
          <p:cNvPr id="64" name="Google Shape;64;p78"/>
          <p:cNvPicPr preferRelativeResize="0"/>
          <p:nvPr/>
        </p:nvPicPr>
        <p:blipFill rotWithShape="1">
          <a:blip r:embed="rId4">
            <a:alphaModFix/>
          </a:blip>
          <a:srcRect/>
          <a:stretch/>
        </p:blipFill>
        <p:spPr>
          <a:xfrm rot="5400000">
            <a:off x="-2567715" y="2445796"/>
            <a:ext cx="5393531" cy="25810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d Slate - Plain">
  <p:cSld name="End Slate - Plain">
    <p:spTree>
      <p:nvGrpSpPr>
        <p:cNvPr id="1" name="Shape 65"/>
        <p:cNvGrpSpPr/>
        <p:nvPr/>
      </p:nvGrpSpPr>
      <p:grpSpPr>
        <a:xfrm>
          <a:off x="0" y="0"/>
          <a:ext cx="0" cy="0"/>
          <a:chOff x="0" y="0"/>
          <a:chExt cx="0" cy="0"/>
        </a:xfrm>
      </p:grpSpPr>
      <p:sp>
        <p:nvSpPr>
          <p:cNvPr id="66" name="Google Shape;66;p79"/>
          <p:cNvSpPr txBox="1">
            <a:spLocks noGrp="1"/>
          </p:cNvSpPr>
          <p:nvPr>
            <p:ph type="body" idx="1"/>
          </p:nvPr>
        </p:nvSpPr>
        <p:spPr>
          <a:xfrm>
            <a:off x="511901" y="2042730"/>
            <a:ext cx="5834199" cy="535779"/>
          </a:xfrm>
          <a:prstGeom prst="rect">
            <a:avLst/>
          </a:prstGeom>
          <a:noFill/>
          <a:ln>
            <a:noFill/>
          </a:ln>
        </p:spPr>
        <p:txBody>
          <a:bodyPr spcFirstLastPara="1" wrap="square" lIns="19575" tIns="19575" rIns="19575" bIns="19575" anchor="t" anchorCtr="0">
            <a:noAutofit/>
          </a:bodyPr>
          <a:lstStyle>
            <a:lvl1pPr marL="457200" marR="0" lvl="0" indent="-228600" algn="ctr" rtl="0">
              <a:lnSpc>
                <a:spcPct val="100000"/>
              </a:lnSpc>
              <a:spcBef>
                <a:spcPts val="0"/>
              </a:spcBef>
              <a:spcAft>
                <a:spcPts val="0"/>
              </a:spcAft>
              <a:buClr>
                <a:srgbClr val="0F4A94"/>
              </a:buClr>
              <a:buSzPts val="2100"/>
              <a:buFont typeface="Arial"/>
              <a:buNone/>
              <a:defRPr sz="2100" b="1" i="0" u="none" strike="noStrike" cap="none">
                <a:solidFill>
                  <a:srgbClr val="0F4A94"/>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67" name="Google Shape;67;p79" descr="CAS7134 - Logo.png"/>
          <p:cNvPicPr preferRelativeResize="0"/>
          <p:nvPr/>
        </p:nvPicPr>
        <p:blipFill rotWithShape="1">
          <a:blip r:embed="rId2">
            <a:alphaModFix/>
          </a:blip>
          <a:srcRect/>
          <a:stretch/>
        </p:blipFill>
        <p:spPr>
          <a:xfrm>
            <a:off x="4580660" y="4396408"/>
            <a:ext cx="2108592" cy="5177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subtitle with Logo">
  <p:cSld name="Title/subtitle with Logo">
    <p:spTree>
      <p:nvGrpSpPr>
        <p:cNvPr id="1" name="Shape 14"/>
        <p:cNvGrpSpPr/>
        <p:nvPr/>
      </p:nvGrpSpPr>
      <p:grpSpPr>
        <a:xfrm>
          <a:off x="0" y="0"/>
          <a:ext cx="0" cy="0"/>
          <a:chOff x="0" y="0"/>
          <a:chExt cx="0" cy="0"/>
        </a:xfrm>
      </p:grpSpPr>
      <p:sp>
        <p:nvSpPr>
          <p:cNvPr id="15" name="Google Shape;15;p67"/>
          <p:cNvSpPr txBox="1">
            <a:spLocks noGrp="1"/>
          </p:cNvSpPr>
          <p:nvPr>
            <p:ph type="body" idx="1"/>
          </p:nvPr>
        </p:nvSpPr>
        <p:spPr>
          <a:xfrm>
            <a:off x="511901" y="2042730"/>
            <a:ext cx="5834199" cy="535779"/>
          </a:xfrm>
          <a:prstGeom prst="rect">
            <a:avLst/>
          </a:prstGeom>
          <a:noFill/>
          <a:ln>
            <a:noFill/>
          </a:ln>
        </p:spPr>
        <p:txBody>
          <a:bodyPr spcFirstLastPara="1" wrap="square" lIns="19575" tIns="19575" rIns="19575" bIns="19575" anchor="t" anchorCtr="0">
            <a:noAutofit/>
          </a:bodyPr>
          <a:lstStyle>
            <a:lvl1pPr marL="457200" marR="0" lvl="0" indent="-228600" algn="ctr" rtl="0">
              <a:lnSpc>
                <a:spcPct val="100000"/>
              </a:lnSpc>
              <a:spcBef>
                <a:spcPts val="0"/>
              </a:spcBef>
              <a:spcAft>
                <a:spcPts val="0"/>
              </a:spcAft>
              <a:buClr>
                <a:srgbClr val="0F4A94"/>
              </a:buClr>
              <a:buSzPts val="2100"/>
              <a:buFont typeface="Arial"/>
              <a:buNone/>
              <a:defRPr sz="2100" b="1" i="0" u="none" strike="noStrike" cap="none">
                <a:solidFill>
                  <a:srgbClr val="0F4A94"/>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6" name="Google Shape;16;p67"/>
          <p:cNvSpPr txBox="1">
            <a:spLocks noGrp="1"/>
          </p:cNvSpPr>
          <p:nvPr>
            <p:ph type="body" idx="2"/>
          </p:nvPr>
        </p:nvSpPr>
        <p:spPr>
          <a:xfrm>
            <a:off x="511901" y="2649973"/>
            <a:ext cx="5834199" cy="379386"/>
          </a:xfrm>
          <a:prstGeom prst="rect">
            <a:avLst/>
          </a:prstGeom>
          <a:noFill/>
          <a:ln>
            <a:noFill/>
          </a:ln>
        </p:spPr>
        <p:txBody>
          <a:bodyPr spcFirstLastPara="1" wrap="square" lIns="19575" tIns="19575" rIns="19575" bIns="19575" anchor="t" anchorCtr="0">
            <a:noAutofit/>
          </a:bodyPr>
          <a:lstStyle>
            <a:lvl1pPr marL="457200" marR="0" lvl="0" indent="-228600" algn="ctr" rtl="0">
              <a:lnSpc>
                <a:spcPct val="100000"/>
              </a:lnSpc>
              <a:spcBef>
                <a:spcPts val="0"/>
              </a:spcBef>
              <a:spcAft>
                <a:spcPts val="0"/>
              </a:spcAft>
              <a:buClr>
                <a:srgbClr val="0F4A94"/>
              </a:buClr>
              <a:buSzPts val="1275"/>
              <a:buFont typeface="Arial"/>
              <a:buNone/>
              <a:defRPr sz="1275" b="0" i="0" u="none" strike="noStrike" cap="none">
                <a:solidFill>
                  <a:srgbClr val="0F4A94"/>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cxnSp>
        <p:nvCxnSpPr>
          <p:cNvPr id="17" name="Google Shape;17;p67"/>
          <p:cNvCxnSpPr/>
          <p:nvPr/>
        </p:nvCxnSpPr>
        <p:spPr>
          <a:xfrm>
            <a:off x="3147629" y="2619501"/>
            <a:ext cx="572973" cy="0"/>
          </a:xfrm>
          <a:prstGeom prst="straightConnector1">
            <a:avLst/>
          </a:prstGeom>
          <a:noFill/>
          <a:ln w="25400" cap="flat" cmpd="sng">
            <a:solidFill>
              <a:srgbClr val="0F4A94"/>
            </a:solidFill>
            <a:prstDash val="solid"/>
            <a:miter lim="400000"/>
            <a:headEnd type="none" w="sm" len="sm"/>
            <a:tailEnd type="none" w="sm" len="sm"/>
          </a:ln>
        </p:spPr>
      </p:cxnSp>
      <p:pic>
        <p:nvPicPr>
          <p:cNvPr id="18" name="Google Shape;18;p67" descr="CAS7134 - Logo.png"/>
          <p:cNvPicPr preferRelativeResize="0"/>
          <p:nvPr/>
        </p:nvPicPr>
        <p:blipFill rotWithShape="1">
          <a:blip r:embed="rId2">
            <a:alphaModFix/>
          </a:blip>
          <a:srcRect/>
          <a:stretch/>
        </p:blipFill>
        <p:spPr>
          <a:xfrm>
            <a:off x="4580660" y="4407953"/>
            <a:ext cx="2108592" cy="517799"/>
          </a:xfrm>
          <a:prstGeom prst="rect">
            <a:avLst/>
          </a:prstGeom>
          <a:noFill/>
          <a:ln>
            <a:noFill/>
          </a:ln>
        </p:spPr>
      </p:pic>
      <p:pic>
        <p:nvPicPr>
          <p:cNvPr id="19" name="Google Shape;19;p67"/>
          <p:cNvPicPr preferRelativeResize="0"/>
          <p:nvPr/>
        </p:nvPicPr>
        <p:blipFill rotWithShape="1">
          <a:blip r:embed="rId3">
            <a:alphaModFix/>
          </a:blip>
          <a:srcRect/>
          <a:stretch/>
        </p:blipFill>
        <p:spPr>
          <a:xfrm>
            <a:off x="705" y="0"/>
            <a:ext cx="251046" cy="5143500"/>
          </a:xfrm>
          <a:prstGeom prst="rect">
            <a:avLst/>
          </a:prstGeom>
          <a:noFill/>
          <a:ln>
            <a:noFill/>
          </a:ln>
        </p:spPr>
      </p:pic>
      <p:pic>
        <p:nvPicPr>
          <p:cNvPr id="20" name="Google Shape;20;p67"/>
          <p:cNvPicPr preferRelativeResize="0"/>
          <p:nvPr/>
        </p:nvPicPr>
        <p:blipFill rotWithShape="1">
          <a:blip r:embed="rId4">
            <a:alphaModFix/>
          </a:blip>
          <a:srcRect/>
          <a:stretch/>
        </p:blipFill>
        <p:spPr>
          <a:xfrm rot="5400000">
            <a:off x="-2567715" y="2445796"/>
            <a:ext cx="5393531" cy="2581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21"/>
        <p:cNvGrpSpPr/>
        <p:nvPr/>
      </p:nvGrpSpPr>
      <p:grpSpPr>
        <a:xfrm>
          <a:off x="0" y="0"/>
          <a:ext cx="0" cy="0"/>
          <a:chOff x="0" y="0"/>
          <a:chExt cx="0" cy="0"/>
        </a:xfrm>
      </p:grpSpPr>
      <p:sp>
        <p:nvSpPr>
          <p:cNvPr id="22" name="Google Shape;22;p68"/>
          <p:cNvSpPr txBox="1">
            <a:spLocks noGrp="1"/>
          </p:cNvSpPr>
          <p:nvPr>
            <p:ph type="body" idx="1"/>
          </p:nvPr>
        </p:nvSpPr>
        <p:spPr>
          <a:xfrm>
            <a:off x="492272" y="334002"/>
            <a:ext cx="5834199" cy="535779"/>
          </a:xfrm>
          <a:prstGeom prst="rect">
            <a:avLst/>
          </a:prstGeom>
          <a:noFill/>
          <a:ln>
            <a:noFill/>
          </a:ln>
        </p:spPr>
        <p:txBody>
          <a:bodyPr spcFirstLastPara="1" wrap="square" lIns="19575" tIns="19575" rIns="19575" bIns="19575" anchor="t" anchorCtr="0">
            <a:noAutofit/>
          </a:bodyPr>
          <a:lstStyle>
            <a:lvl1pPr marL="457200" marR="0" lvl="0" indent="-228600" algn="ctr" rtl="0">
              <a:lnSpc>
                <a:spcPct val="100000"/>
              </a:lnSpc>
              <a:spcBef>
                <a:spcPts val="0"/>
              </a:spcBef>
              <a:spcAft>
                <a:spcPts val="0"/>
              </a:spcAft>
              <a:buClr>
                <a:srgbClr val="0F4A94"/>
              </a:buClr>
              <a:buSzPts val="2800"/>
              <a:buFont typeface="Arial"/>
              <a:buNone/>
              <a:defRPr sz="2800" b="1" i="0" u="none" strike="noStrike" cap="none">
                <a:solidFill>
                  <a:srgbClr val="0F4A94"/>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3" name="Google Shape;23;p68"/>
          <p:cNvSpPr txBox="1">
            <a:spLocks noGrp="1"/>
          </p:cNvSpPr>
          <p:nvPr>
            <p:ph type="body" idx="2"/>
          </p:nvPr>
        </p:nvSpPr>
        <p:spPr>
          <a:xfrm>
            <a:off x="492272" y="941245"/>
            <a:ext cx="5834199" cy="3215119"/>
          </a:xfrm>
          <a:prstGeom prst="rect">
            <a:avLst/>
          </a:prstGeom>
          <a:noFill/>
          <a:ln>
            <a:noFill/>
          </a:ln>
        </p:spPr>
        <p:txBody>
          <a:bodyPr spcFirstLastPara="1" wrap="square" lIns="19575" tIns="19575" rIns="19575" bIns="19575" anchor="t" anchorCtr="0">
            <a:noAutofit/>
          </a:bodyPr>
          <a:lstStyle>
            <a:lvl1pPr marL="457200" marR="0" lvl="0" indent="-228600" algn="ctr" rtl="0">
              <a:lnSpc>
                <a:spcPct val="100000"/>
              </a:lnSpc>
              <a:spcBef>
                <a:spcPts val="0"/>
              </a:spcBef>
              <a:spcAft>
                <a:spcPts val="0"/>
              </a:spcAft>
              <a:buClr>
                <a:srgbClr val="0F4A94"/>
              </a:buClr>
              <a:buSzPts val="1275"/>
              <a:buFont typeface="Arial"/>
              <a:buNone/>
              <a:defRPr sz="1275" b="0" i="0" u="none" strike="noStrike" cap="none">
                <a:solidFill>
                  <a:srgbClr val="0F4A94"/>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24" name="Google Shape;24;p68" descr="CAS7134 - Logo.png"/>
          <p:cNvPicPr preferRelativeResize="0"/>
          <p:nvPr/>
        </p:nvPicPr>
        <p:blipFill rotWithShape="1">
          <a:blip r:embed="rId2">
            <a:alphaModFix/>
          </a:blip>
          <a:srcRect/>
          <a:stretch/>
        </p:blipFill>
        <p:spPr>
          <a:xfrm>
            <a:off x="4580660" y="4407953"/>
            <a:ext cx="2108592" cy="517799"/>
          </a:xfrm>
          <a:prstGeom prst="rect">
            <a:avLst/>
          </a:prstGeom>
          <a:noFill/>
          <a:ln>
            <a:noFill/>
          </a:ln>
        </p:spPr>
      </p:pic>
      <p:pic>
        <p:nvPicPr>
          <p:cNvPr id="25" name="Google Shape;25;p68"/>
          <p:cNvPicPr preferRelativeResize="0"/>
          <p:nvPr/>
        </p:nvPicPr>
        <p:blipFill rotWithShape="1">
          <a:blip r:embed="rId3">
            <a:alphaModFix/>
          </a:blip>
          <a:srcRect/>
          <a:stretch/>
        </p:blipFill>
        <p:spPr>
          <a:xfrm>
            <a:off x="705" y="0"/>
            <a:ext cx="251046" cy="5143500"/>
          </a:xfrm>
          <a:prstGeom prst="rect">
            <a:avLst/>
          </a:prstGeom>
          <a:noFill/>
          <a:ln>
            <a:noFill/>
          </a:ln>
        </p:spPr>
      </p:pic>
      <p:pic>
        <p:nvPicPr>
          <p:cNvPr id="26" name="Google Shape;26;p68"/>
          <p:cNvPicPr preferRelativeResize="0"/>
          <p:nvPr/>
        </p:nvPicPr>
        <p:blipFill rotWithShape="1">
          <a:blip r:embed="rId4">
            <a:alphaModFix/>
          </a:blip>
          <a:srcRect/>
          <a:stretch/>
        </p:blipFill>
        <p:spPr>
          <a:xfrm rot="5400000">
            <a:off x="-2567715" y="2445796"/>
            <a:ext cx="5393531" cy="25810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 Plain">
  <p:cSld name="Text - Plain">
    <p:spTree>
      <p:nvGrpSpPr>
        <p:cNvPr id="1" name="Shape 27"/>
        <p:cNvGrpSpPr/>
        <p:nvPr/>
      </p:nvGrpSpPr>
      <p:grpSpPr>
        <a:xfrm>
          <a:off x="0" y="0"/>
          <a:ext cx="0" cy="0"/>
          <a:chOff x="0" y="0"/>
          <a:chExt cx="0" cy="0"/>
        </a:xfrm>
      </p:grpSpPr>
      <p:pic>
        <p:nvPicPr>
          <p:cNvPr id="28" name="Google Shape;28;p69" descr="CAS7134 - Logo.png"/>
          <p:cNvPicPr preferRelativeResize="0"/>
          <p:nvPr/>
        </p:nvPicPr>
        <p:blipFill rotWithShape="1">
          <a:blip r:embed="rId2">
            <a:alphaModFix/>
          </a:blip>
          <a:srcRect/>
          <a:stretch/>
        </p:blipFill>
        <p:spPr>
          <a:xfrm>
            <a:off x="4580660" y="4407953"/>
            <a:ext cx="2108592" cy="517799"/>
          </a:xfrm>
          <a:prstGeom prst="rect">
            <a:avLst/>
          </a:prstGeom>
          <a:noFill/>
          <a:ln>
            <a:noFill/>
          </a:ln>
        </p:spPr>
      </p:pic>
      <p:sp>
        <p:nvSpPr>
          <p:cNvPr id="29" name="Google Shape;29;p69"/>
          <p:cNvSpPr txBox="1">
            <a:spLocks noGrp="1"/>
          </p:cNvSpPr>
          <p:nvPr>
            <p:ph type="body" idx="1"/>
          </p:nvPr>
        </p:nvSpPr>
        <p:spPr>
          <a:xfrm>
            <a:off x="492272" y="334002"/>
            <a:ext cx="5834199" cy="535779"/>
          </a:xfrm>
          <a:prstGeom prst="rect">
            <a:avLst/>
          </a:prstGeom>
          <a:noFill/>
          <a:ln>
            <a:noFill/>
          </a:ln>
        </p:spPr>
        <p:txBody>
          <a:bodyPr spcFirstLastPara="1" wrap="square" lIns="19575" tIns="19575" rIns="19575" bIns="19575" anchor="t" anchorCtr="0">
            <a:noAutofit/>
          </a:bodyPr>
          <a:lstStyle>
            <a:lvl1pPr marL="457200" marR="0" lvl="0" indent="-228600" algn="ctr" rtl="0">
              <a:lnSpc>
                <a:spcPct val="100000"/>
              </a:lnSpc>
              <a:spcBef>
                <a:spcPts val="0"/>
              </a:spcBef>
              <a:spcAft>
                <a:spcPts val="0"/>
              </a:spcAft>
              <a:buClr>
                <a:srgbClr val="0F4A94"/>
              </a:buClr>
              <a:buSzPts val="2800"/>
              <a:buFont typeface="Arial"/>
              <a:buNone/>
              <a:defRPr sz="2800" b="1" i="0" u="none" strike="noStrike" cap="none">
                <a:solidFill>
                  <a:srgbClr val="0F4A94"/>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0" name="Google Shape;30;p69"/>
          <p:cNvSpPr txBox="1">
            <a:spLocks noGrp="1"/>
          </p:cNvSpPr>
          <p:nvPr>
            <p:ph type="body" idx="2"/>
          </p:nvPr>
        </p:nvSpPr>
        <p:spPr>
          <a:xfrm>
            <a:off x="492272" y="941245"/>
            <a:ext cx="5834199" cy="3215119"/>
          </a:xfrm>
          <a:prstGeom prst="rect">
            <a:avLst/>
          </a:prstGeom>
          <a:noFill/>
          <a:ln>
            <a:noFill/>
          </a:ln>
        </p:spPr>
        <p:txBody>
          <a:bodyPr spcFirstLastPara="1" wrap="square" lIns="19575" tIns="19575" rIns="19575" bIns="19575" anchor="t" anchorCtr="0">
            <a:noAutofit/>
          </a:bodyPr>
          <a:lstStyle>
            <a:lvl1pPr marL="457200" marR="0" lvl="0" indent="-228600" algn="ctr" rtl="0">
              <a:lnSpc>
                <a:spcPct val="100000"/>
              </a:lnSpc>
              <a:spcBef>
                <a:spcPts val="0"/>
              </a:spcBef>
              <a:spcAft>
                <a:spcPts val="0"/>
              </a:spcAft>
              <a:buClr>
                <a:srgbClr val="0F4A94"/>
              </a:buClr>
              <a:buSzPts val="1275"/>
              <a:buFont typeface="Arial"/>
              <a:buNone/>
              <a:defRPr sz="1275" b="0" i="0" u="none" strike="noStrike" cap="none">
                <a:solidFill>
                  <a:srgbClr val="0F4A94"/>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with Logo">
  <p:cSld name="Title with Logo">
    <p:spTree>
      <p:nvGrpSpPr>
        <p:cNvPr id="1" name="Shape 31"/>
        <p:cNvGrpSpPr/>
        <p:nvPr/>
      </p:nvGrpSpPr>
      <p:grpSpPr>
        <a:xfrm>
          <a:off x="0" y="0"/>
          <a:ext cx="0" cy="0"/>
          <a:chOff x="0" y="0"/>
          <a:chExt cx="0" cy="0"/>
        </a:xfrm>
      </p:grpSpPr>
      <p:pic>
        <p:nvPicPr>
          <p:cNvPr id="32" name="Google Shape;32;p70"/>
          <p:cNvPicPr preferRelativeResize="0"/>
          <p:nvPr/>
        </p:nvPicPr>
        <p:blipFill rotWithShape="1">
          <a:blip r:embed="rId2">
            <a:alphaModFix/>
          </a:blip>
          <a:srcRect/>
          <a:stretch/>
        </p:blipFill>
        <p:spPr>
          <a:xfrm>
            <a:off x="705" y="0"/>
            <a:ext cx="251046" cy="5143500"/>
          </a:xfrm>
          <a:prstGeom prst="rect">
            <a:avLst/>
          </a:prstGeom>
          <a:noFill/>
          <a:ln>
            <a:noFill/>
          </a:ln>
        </p:spPr>
      </p:pic>
      <p:sp>
        <p:nvSpPr>
          <p:cNvPr id="33" name="Google Shape;33;p70"/>
          <p:cNvSpPr txBox="1">
            <a:spLocks noGrp="1"/>
          </p:cNvSpPr>
          <p:nvPr>
            <p:ph type="body" idx="1"/>
          </p:nvPr>
        </p:nvSpPr>
        <p:spPr>
          <a:xfrm>
            <a:off x="511901" y="2042730"/>
            <a:ext cx="5834199" cy="535779"/>
          </a:xfrm>
          <a:prstGeom prst="rect">
            <a:avLst/>
          </a:prstGeom>
          <a:noFill/>
          <a:ln>
            <a:noFill/>
          </a:ln>
        </p:spPr>
        <p:txBody>
          <a:bodyPr spcFirstLastPara="1" wrap="square" lIns="19575" tIns="19575" rIns="19575" bIns="19575" anchor="t" anchorCtr="0">
            <a:noAutofit/>
          </a:bodyPr>
          <a:lstStyle>
            <a:lvl1pPr marL="457200" marR="0" lvl="0" indent="-228600" algn="ctr" rtl="0">
              <a:lnSpc>
                <a:spcPct val="100000"/>
              </a:lnSpc>
              <a:spcBef>
                <a:spcPts val="0"/>
              </a:spcBef>
              <a:spcAft>
                <a:spcPts val="0"/>
              </a:spcAft>
              <a:buClr>
                <a:srgbClr val="0F4A94"/>
              </a:buClr>
              <a:buSzPts val="2100"/>
              <a:buFont typeface="Arial"/>
              <a:buNone/>
              <a:defRPr sz="2100" b="0" i="0" u="none" strike="noStrike" cap="none">
                <a:solidFill>
                  <a:srgbClr val="0F4A94"/>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34" name="Google Shape;34;p70" descr="CAS7134 - Logo.png"/>
          <p:cNvPicPr preferRelativeResize="0"/>
          <p:nvPr/>
        </p:nvPicPr>
        <p:blipFill rotWithShape="1">
          <a:blip r:embed="rId3">
            <a:alphaModFix/>
          </a:blip>
          <a:srcRect/>
          <a:stretch/>
        </p:blipFill>
        <p:spPr>
          <a:xfrm>
            <a:off x="4641710" y="4480915"/>
            <a:ext cx="2108592" cy="517799"/>
          </a:xfrm>
          <a:prstGeom prst="rect">
            <a:avLst/>
          </a:prstGeom>
          <a:noFill/>
          <a:ln>
            <a:noFill/>
          </a:ln>
        </p:spPr>
      </p:pic>
      <p:pic>
        <p:nvPicPr>
          <p:cNvPr id="35" name="Google Shape;35;p70"/>
          <p:cNvPicPr preferRelativeResize="0"/>
          <p:nvPr/>
        </p:nvPicPr>
        <p:blipFill rotWithShape="1">
          <a:blip r:embed="rId4">
            <a:alphaModFix/>
          </a:blip>
          <a:srcRect/>
          <a:stretch/>
        </p:blipFill>
        <p:spPr>
          <a:xfrm rot="5400000">
            <a:off x="-2567715" y="2445796"/>
            <a:ext cx="5393531" cy="25810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6"/>
        <p:cNvGrpSpPr/>
        <p:nvPr/>
      </p:nvGrpSpPr>
      <p:grpSpPr>
        <a:xfrm>
          <a:off x="0" y="0"/>
          <a:ext cx="0" cy="0"/>
          <a:chOff x="0" y="0"/>
          <a:chExt cx="0" cy="0"/>
        </a:xfrm>
      </p:grpSpPr>
      <p:pic>
        <p:nvPicPr>
          <p:cNvPr id="37" name="Google Shape;37;p71" descr="CAS7134 - Logo.png"/>
          <p:cNvPicPr preferRelativeResize="0"/>
          <p:nvPr/>
        </p:nvPicPr>
        <p:blipFill rotWithShape="1">
          <a:blip r:embed="rId2">
            <a:alphaModFix/>
          </a:blip>
          <a:srcRect/>
          <a:stretch/>
        </p:blipFill>
        <p:spPr>
          <a:xfrm>
            <a:off x="4580660" y="4407953"/>
            <a:ext cx="2108592" cy="51779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_Custom Layout">
  <p:cSld name="1_Custom Layout">
    <p:spTree>
      <p:nvGrpSpPr>
        <p:cNvPr id="1" name="Shape 38"/>
        <p:cNvGrpSpPr/>
        <p:nvPr/>
      </p:nvGrpSpPr>
      <p:grpSpPr>
        <a:xfrm>
          <a:off x="0" y="0"/>
          <a:ext cx="0" cy="0"/>
          <a:chOff x="0" y="0"/>
          <a:chExt cx="0" cy="0"/>
        </a:xfrm>
      </p:grpSpPr>
      <p:sp>
        <p:nvSpPr>
          <p:cNvPr id="39" name="Google Shape;39;p72"/>
          <p:cNvSpPr txBox="1">
            <a:spLocks noGrp="1"/>
          </p:cNvSpPr>
          <p:nvPr>
            <p:ph type="sldNum" idx="12"/>
          </p:nvPr>
        </p:nvSpPr>
        <p:spPr>
          <a:xfrm>
            <a:off x="3016250" y="4767263"/>
            <a:ext cx="823500" cy="2738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297FD5"/>
              </a:buClr>
              <a:buSzPts val="900"/>
              <a:buFont typeface="Calibri"/>
              <a:buNone/>
              <a:defRPr sz="900" b="0" i="0" u="none" strike="noStrike" cap="none">
                <a:solidFill>
                  <a:srgbClr val="297FD5"/>
                </a:solidFill>
                <a:latin typeface="Calibri"/>
                <a:ea typeface="Calibri"/>
                <a:cs typeface="Calibri"/>
                <a:sym typeface="Calibri"/>
              </a:defRPr>
            </a:lvl1pPr>
            <a:lvl2pPr marL="0" marR="0" lvl="1" indent="0" algn="ctr" rtl="0">
              <a:lnSpc>
                <a:spcPct val="100000"/>
              </a:lnSpc>
              <a:spcBef>
                <a:spcPts val="0"/>
              </a:spcBef>
              <a:spcAft>
                <a:spcPts val="0"/>
              </a:spcAft>
              <a:buClr>
                <a:srgbClr val="297FD5"/>
              </a:buClr>
              <a:buSzPts val="900"/>
              <a:buFont typeface="Calibri"/>
              <a:buNone/>
              <a:defRPr sz="900" b="0" i="0" u="none" strike="noStrike" cap="none">
                <a:solidFill>
                  <a:srgbClr val="297FD5"/>
                </a:solidFill>
                <a:latin typeface="Calibri"/>
                <a:ea typeface="Calibri"/>
                <a:cs typeface="Calibri"/>
                <a:sym typeface="Calibri"/>
              </a:defRPr>
            </a:lvl2pPr>
            <a:lvl3pPr marL="0" marR="0" lvl="2" indent="0" algn="ctr" rtl="0">
              <a:lnSpc>
                <a:spcPct val="100000"/>
              </a:lnSpc>
              <a:spcBef>
                <a:spcPts val="0"/>
              </a:spcBef>
              <a:spcAft>
                <a:spcPts val="0"/>
              </a:spcAft>
              <a:buClr>
                <a:srgbClr val="297FD5"/>
              </a:buClr>
              <a:buSzPts val="900"/>
              <a:buFont typeface="Calibri"/>
              <a:buNone/>
              <a:defRPr sz="900" b="0" i="0" u="none" strike="noStrike" cap="none">
                <a:solidFill>
                  <a:srgbClr val="297FD5"/>
                </a:solidFill>
                <a:latin typeface="Calibri"/>
                <a:ea typeface="Calibri"/>
                <a:cs typeface="Calibri"/>
                <a:sym typeface="Calibri"/>
              </a:defRPr>
            </a:lvl3pPr>
            <a:lvl4pPr marL="0" marR="0" lvl="3" indent="0" algn="ctr" rtl="0">
              <a:lnSpc>
                <a:spcPct val="100000"/>
              </a:lnSpc>
              <a:spcBef>
                <a:spcPts val="0"/>
              </a:spcBef>
              <a:spcAft>
                <a:spcPts val="0"/>
              </a:spcAft>
              <a:buClr>
                <a:srgbClr val="297FD5"/>
              </a:buClr>
              <a:buSzPts val="900"/>
              <a:buFont typeface="Calibri"/>
              <a:buNone/>
              <a:defRPr sz="900" b="0" i="0" u="none" strike="noStrike" cap="none">
                <a:solidFill>
                  <a:srgbClr val="297FD5"/>
                </a:solidFill>
                <a:latin typeface="Calibri"/>
                <a:ea typeface="Calibri"/>
                <a:cs typeface="Calibri"/>
                <a:sym typeface="Calibri"/>
              </a:defRPr>
            </a:lvl4pPr>
            <a:lvl5pPr marL="0" marR="0" lvl="4" indent="0" algn="ctr" rtl="0">
              <a:lnSpc>
                <a:spcPct val="100000"/>
              </a:lnSpc>
              <a:spcBef>
                <a:spcPts val="0"/>
              </a:spcBef>
              <a:spcAft>
                <a:spcPts val="0"/>
              </a:spcAft>
              <a:buClr>
                <a:srgbClr val="297FD5"/>
              </a:buClr>
              <a:buSzPts val="900"/>
              <a:buFont typeface="Calibri"/>
              <a:buNone/>
              <a:defRPr sz="900" b="0" i="0" u="none" strike="noStrike" cap="none">
                <a:solidFill>
                  <a:srgbClr val="297FD5"/>
                </a:solidFill>
                <a:latin typeface="Calibri"/>
                <a:ea typeface="Calibri"/>
                <a:cs typeface="Calibri"/>
                <a:sym typeface="Calibri"/>
              </a:defRPr>
            </a:lvl5pPr>
            <a:lvl6pPr marL="0" marR="0" lvl="5" indent="0" algn="ctr" rtl="0">
              <a:lnSpc>
                <a:spcPct val="100000"/>
              </a:lnSpc>
              <a:spcBef>
                <a:spcPts val="0"/>
              </a:spcBef>
              <a:spcAft>
                <a:spcPts val="0"/>
              </a:spcAft>
              <a:buClr>
                <a:srgbClr val="297FD5"/>
              </a:buClr>
              <a:buSzPts val="900"/>
              <a:buFont typeface="Calibri"/>
              <a:buNone/>
              <a:defRPr sz="900" b="0" i="0" u="none" strike="noStrike" cap="none">
                <a:solidFill>
                  <a:srgbClr val="297FD5"/>
                </a:solidFill>
                <a:latin typeface="Calibri"/>
                <a:ea typeface="Calibri"/>
                <a:cs typeface="Calibri"/>
                <a:sym typeface="Calibri"/>
              </a:defRPr>
            </a:lvl6pPr>
            <a:lvl7pPr marL="0" marR="0" lvl="6" indent="0" algn="ctr" rtl="0">
              <a:lnSpc>
                <a:spcPct val="100000"/>
              </a:lnSpc>
              <a:spcBef>
                <a:spcPts val="0"/>
              </a:spcBef>
              <a:spcAft>
                <a:spcPts val="0"/>
              </a:spcAft>
              <a:buClr>
                <a:srgbClr val="297FD5"/>
              </a:buClr>
              <a:buSzPts val="900"/>
              <a:buFont typeface="Calibri"/>
              <a:buNone/>
              <a:defRPr sz="900" b="0" i="0" u="none" strike="noStrike" cap="none">
                <a:solidFill>
                  <a:srgbClr val="297FD5"/>
                </a:solidFill>
                <a:latin typeface="Calibri"/>
                <a:ea typeface="Calibri"/>
                <a:cs typeface="Calibri"/>
                <a:sym typeface="Calibri"/>
              </a:defRPr>
            </a:lvl7pPr>
            <a:lvl8pPr marL="0" marR="0" lvl="7" indent="0" algn="ctr" rtl="0">
              <a:lnSpc>
                <a:spcPct val="100000"/>
              </a:lnSpc>
              <a:spcBef>
                <a:spcPts val="0"/>
              </a:spcBef>
              <a:spcAft>
                <a:spcPts val="0"/>
              </a:spcAft>
              <a:buClr>
                <a:srgbClr val="297FD5"/>
              </a:buClr>
              <a:buSzPts val="900"/>
              <a:buFont typeface="Calibri"/>
              <a:buNone/>
              <a:defRPr sz="900" b="0" i="0" u="none" strike="noStrike" cap="none">
                <a:solidFill>
                  <a:srgbClr val="297FD5"/>
                </a:solidFill>
                <a:latin typeface="Calibri"/>
                <a:ea typeface="Calibri"/>
                <a:cs typeface="Calibri"/>
                <a:sym typeface="Calibri"/>
              </a:defRPr>
            </a:lvl8pPr>
            <a:lvl9pPr marL="0" marR="0" lvl="8" indent="0" algn="ctr" rtl="0">
              <a:lnSpc>
                <a:spcPct val="100000"/>
              </a:lnSpc>
              <a:spcBef>
                <a:spcPts val="0"/>
              </a:spcBef>
              <a:spcAft>
                <a:spcPts val="0"/>
              </a:spcAft>
              <a:buClr>
                <a:srgbClr val="297FD5"/>
              </a:buClr>
              <a:buSzPts val="900"/>
              <a:buFont typeface="Calibri"/>
              <a:buNone/>
              <a:defRPr sz="900" b="0" i="0" u="none" strike="noStrike" cap="none">
                <a:solidFill>
                  <a:srgbClr val="297FD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S">
  <p:cSld name="CAS">
    <p:spTree>
      <p:nvGrpSpPr>
        <p:cNvPr id="1" name="Shape 40"/>
        <p:cNvGrpSpPr/>
        <p:nvPr/>
      </p:nvGrpSpPr>
      <p:grpSpPr>
        <a:xfrm>
          <a:off x="0" y="0"/>
          <a:ext cx="0" cy="0"/>
          <a:chOff x="0" y="0"/>
          <a:chExt cx="0" cy="0"/>
        </a:xfrm>
      </p:grpSpPr>
      <p:pic>
        <p:nvPicPr>
          <p:cNvPr id="41" name="Google Shape;41;p73"/>
          <p:cNvPicPr preferRelativeResize="0"/>
          <p:nvPr/>
        </p:nvPicPr>
        <p:blipFill rotWithShape="1">
          <a:blip r:embed="rId2">
            <a:alphaModFix/>
          </a:blip>
          <a:srcRect/>
          <a:stretch/>
        </p:blipFill>
        <p:spPr>
          <a:xfrm>
            <a:off x="705" y="0"/>
            <a:ext cx="251046" cy="5143500"/>
          </a:xfrm>
          <a:prstGeom prst="rect">
            <a:avLst/>
          </a:prstGeom>
          <a:noFill/>
          <a:ln>
            <a:noFill/>
          </a:ln>
        </p:spPr>
      </p:pic>
      <p:pic>
        <p:nvPicPr>
          <p:cNvPr id="42" name="Google Shape;42;p73"/>
          <p:cNvPicPr preferRelativeResize="0"/>
          <p:nvPr/>
        </p:nvPicPr>
        <p:blipFill rotWithShape="1">
          <a:blip r:embed="rId3">
            <a:alphaModFix/>
          </a:blip>
          <a:srcRect/>
          <a:stretch/>
        </p:blipFill>
        <p:spPr>
          <a:xfrm rot="5400000">
            <a:off x="-2567715" y="2445796"/>
            <a:ext cx="5393531" cy="258101"/>
          </a:xfrm>
          <a:prstGeom prst="rect">
            <a:avLst/>
          </a:prstGeom>
          <a:noFill/>
          <a:ln>
            <a:noFill/>
          </a:ln>
        </p:spPr>
      </p:pic>
      <p:pic>
        <p:nvPicPr>
          <p:cNvPr id="43" name="Google Shape;43;p73" descr="CAS7134 - Logo - CAS.png"/>
          <p:cNvPicPr preferRelativeResize="0"/>
          <p:nvPr/>
        </p:nvPicPr>
        <p:blipFill rotWithShape="1">
          <a:blip r:embed="rId4">
            <a:alphaModFix/>
          </a:blip>
          <a:srcRect/>
          <a:stretch/>
        </p:blipFill>
        <p:spPr>
          <a:xfrm>
            <a:off x="2418250" y="1903346"/>
            <a:ext cx="2013476" cy="129273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S - Blue Background">
  <p:cSld name="CAS - Blue Background">
    <p:spTree>
      <p:nvGrpSpPr>
        <p:cNvPr id="1" name="Shape 44"/>
        <p:cNvGrpSpPr/>
        <p:nvPr/>
      </p:nvGrpSpPr>
      <p:grpSpPr>
        <a:xfrm>
          <a:off x="0" y="0"/>
          <a:ext cx="0" cy="0"/>
          <a:chOff x="0" y="0"/>
          <a:chExt cx="0" cy="0"/>
        </a:xfrm>
      </p:grpSpPr>
      <p:pic>
        <p:nvPicPr>
          <p:cNvPr id="45" name="Google Shape;45;p74"/>
          <p:cNvPicPr preferRelativeResize="0"/>
          <p:nvPr/>
        </p:nvPicPr>
        <p:blipFill rotWithShape="1">
          <a:blip r:embed="rId2">
            <a:alphaModFix/>
          </a:blip>
          <a:srcRect/>
          <a:stretch/>
        </p:blipFill>
        <p:spPr>
          <a:xfrm>
            <a:off x="-1" y="-37259"/>
            <a:ext cx="7020563" cy="5265422"/>
          </a:xfrm>
          <a:prstGeom prst="rect">
            <a:avLst/>
          </a:prstGeom>
          <a:noFill/>
          <a:ln>
            <a:noFill/>
          </a:ln>
        </p:spPr>
      </p:pic>
      <p:pic>
        <p:nvPicPr>
          <p:cNvPr id="46" name="Google Shape;46;p74" descr="CAS7134 - Logo - Reverse - CAS.png"/>
          <p:cNvPicPr preferRelativeResize="0"/>
          <p:nvPr/>
        </p:nvPicPr>
        <p:blipFill rotWithShape="1">
          <a:blip r:embed="rId3">
            <a:alphaModFix/>
          </a:blip>
          <a:srcRect/>
          <a:stretch/>
        </p:blipFill>
        <p:spPr>
          <a:xfrm>
            <a:off x="2405604" y="1895488"/>
            <a:ext cx="2045240" cy="1313131"/>
          </a:xfrm>
          <a:prstGeom prst="rect">
            <a:avLst/>
          </a:prstGeom>
          <a:noFill/>
          <a:ln>
            <a:noFill/>
          </a:ln>
        </p:spPr>
      </p:pic>
      <p:pic>
        <p:nvPicPr>
          <p:cNvPr id="47" name="Google Shape;47;p74"/>
          <p:cNvPicPr preferRelativeResize="0"/>
          <p:nvPr/>
        </p:nvPicPr>
        <p:blipFill rotWithShape="1">
          <a:blip r:embed="rId4">
            <a:alphaModFix/>
          </a:blip>
          <a:srcRect/>
          <a:stretch/>
        </p:blipFill>
        <p:spPr>
          <a:xfrm rot="5400000">
            <a:off x="-2567716" y="2445795"/>
            <a:ext cx="5393532" cy="25810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hyperlink" Target="https://www.facebook.com/groups/839932356171547/" TargetMode="External"/><Relationship Id="rId7" Type="http://schemas.openxmlformats.org/officeDocument/2006/relationships/hyperlink" Target="https://www.youtube.com/user/CASstandards" TargetMode="External"/><Relationship Id="rId2" Type="http://schemas.openxmlformats.org/officeDocument/2006/relationships/notesSlide" Target="../notesSlides/notesSlide63.xml"/><Relationship Id="rId1" Type="http://schemas.openxmlformats.org/officeDocument/2006/relationships/slideLayout" Target="../slideLayouts/slideLayout3.xml"/><Relationship Id="rId6" Type="http://schemas.openxmlformats.org/officeDocument/2006/relationships/hyperlink" Target="https://twitter.com/CAS_Standards" TargetMode="External"/><Relationship Id="rId5" Type="http://schemas.openxmlformats.org/officeDocument/2006/relationships/hyperlink" Target="https://www.facebook.com/CAS.Standards/" TargetMode="External"/><Relationship Id="rId4" Type="http://schemas.openxmlformats.org/officeDocument/2006/relationships/hyperlink" Target="https://www.facebook.com/groups/116147689018883/"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www.cas.edu/" TargetMode="External"/><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hyperlink" Target="http://www.cas.edu/resources.asp"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0"/>
          <p:cNvSpPr txBox="1">
            <a:spLocks noGrp="1"/>
          </p:cNvSpPr>
          <p:nvPr>
            <p:ph type="body" idx="1"/>
          </p:nvPr>
        </p:nvSpPr>
        <p:spPr>
          <a:xfrm>
            <a:off x="492272" y="334002"/>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Applications for CAS Standards</a:t>
            </a:r>
            <a:endParaRPr/>
          </a:p>
        </p:txBody>
      </p:sp>
      <p:sp>
        <p:nvSpPr>
          <p:cNvPr id="148" name="Google Shape;148;p10"/>
          <p:cNvSpPr txBox="1">
            <a:spLocks noGrp="1"/>
          </p:cNvSpPr>
          <p:nvPr>
            <p:ph type="body" idx="2"/>
          </p:nvPr>
        </p:nvSpPr>
        <p:spPr>
          <a:xfrm>
            <a:off x="2735516" y="1057789"/>
            <a:ext cx="4122484" cy="3226310"/>
          </a:xfrm>
          <a:prstGeom prst="rect">
            <a:avLst/>
          </a:prstGeom>
          <a:noFill/>
          <a:ln>
            <a:noFill/>
          </a:ln>
        </p:spPr>
        <p:txBody>
          <a:bodyPr spcFirstLastPara="1" wrap="square" lIns="19575" tIns="19575" rIns="19575" bIns="19575" anchor="t" anchorCtr="0">
            <a:noAutofit/>
          </a:bodyPr>
          <a:lstStyle/>
          <a:p>
            <a:pPr marL="285750" lvl="0" indent="-285750" algn="l" rtl="0">
              <a:lnSpc>
                <a:spcPct val="100000"/>
              </a:lnSpc>
              <a:spcBef>
                <a:spcPts val="0"/>
              </a:spcBef>
              <a:spcAft>
                <a:spcPts val="0"/>
              </a:spcAft>
              <a:buClr>
                <a:srgbClr val="0F4A94"/>
              </a:buClr>
              <a:buSzPts val="2000"/>
              <a:buFont typeface="Arial"/>
              <a:buChar char="•"/>
            </a:pPr>
            <a:r>
              <a:rPr lang="en-US" sz="2000"/>
              <a:t>Design new programs and services</a:t>
            </a:r>
            <a:endParaRPr/>
          </a:p>
          <a:p>
            <a:pPr marL="285750" lvl="0" indent="-285750" algn="l" rtl="0">
              <a:lnSpc>
                <a:spcPct val="100000"/>
              </a:lnSpc>
              <a:spcBef>
                <a:spcPts val="0"/>
              </a:spcBef>
              <a:spcAft>
                <a:spcPts val="0"/>
              </a:spcAft>
              <a:buClr>
                <a:srgbClr val="0F4A94"/>
              </a:buClr>
              <a:buSzPts val="2000"/>
              <a:buFont typeface="Arial"/>
              <a:buChar char="•"/>
            </a:pPr>
            <a:r>
              <a:rPr lang="en-US" sz="2000"/>
              <a:t>Focus time, energy, and resources </a:t>
            </a:r>
            <a:endParaRPr/>
          </a:p>
          <a:p>
            <a:pPr marL="285750" lvl="0" indent="-285750" algn="l" rtl="0">
              <a:lnSpc>
                <a:spcPct val="100000"/>
              </a:lnSpc>
              <a:spcBef>
                <a:spcPts val="0"/>
              </a:spcBef>
              <a:spcAft>
                <a:spcPts val="0"/>
              </a:spcAft>
              <a:buClr>
                <a:srgbClr val="0F4A94"/>
              </a:buClr>
              <a:buSzPts val="2000"/>
              <a:buFont typeface="Arial"/>
              <a:buChar char="•"/>
            </a:pPr>
            <a:r>
              <a:rPr lang="en-US" sz="2000"/>
              <a:t>Devise staff development</a:t>
            </a:r>
            <a:endParaRPr/>
          </a:p>
          <a:p>
            <a:pPr marL="285750" lvl="0" indent="-285750" algn="l" rtl="0">
              <a:lnSpc>
                <a:spcPct val="100000"/>
              </a:lnSpc>
              <a:spcBef>
                <a:spcPts val="0"/>
              </a:spcBef>
              <a:spcAft>
                <a:spcPts val="0"/>
              </a:spcAft>
              <a:buClr>
                <a:srgbClr val="0F4A94"/>
              </a:buClr>
              <a:buSzPts val="2000"/>
              <a:buFont typeface="Arial"/>
              <a:buChar char="•"/>
            </a:pPr>
            <a:r>
              <a:rPr lang="en-US" sz="2000"/>
              <a:t>Guide strategic planning</a:t>
            </a:r>
            <a:endParaRPr/>
          </a:p>
          <a:p>
            <a:pPr marL="285750" lvl="0" indent="-285750" algn="l" rtl="0">
              <a:lnSpc>
                <a:spcPct val="100000"/>
              </a:lnSpc>
              <a:spcBef>
                <a:spcPts val="0"/>
              </a:spcBef>
              <a:spcAft>
                <a:spcPts val="0"/>
              </a:spcAft>
              <a:buClr>
                <a:srgbClr val="0F4A94"/>
              </a:buClr>
              <a:buSzPts val="2000"/>
              <a:buFont typeface="Arial"/>
              <a:buChar char="•"/>
            </a:pPr>
            <a:r>
              <a:rPr lang="en-US" sz="2000"/>
              <a:t>Develop learning and development outcomes</a:t>
            </a:r>
            <a:endParaRPr/>
          </a:p>
          <a:p>
            <a:pPr marL="285750" lvl="0" indent="-285750" algn="l" rtl="0">
              <a:lnSpc>
                <a:spcPct val="100000"/>
              </a:lnSpc>
              <a:spcBef>
                <a:spcPts val="0"/>
              </a:spcBef>
              <a:spcAft>
                <a:spcPts val="0"/>
              </a:spcAft>
              <a:buClr>
                <a:srgbClr val="0F4A94"/>
              </a:buClr>
              <a:buSzPts val="2000"/>
              <a:buFont typeface="Arial"/>
              <a:buChar char="•"/>
            </a:pPr>
            <a:r>
              <a:rPr lang="en-US" sz="2000"/>
              <a:t>Measure program and service effectiveness</a:t>
            </a:r>
            <a:endParaRPr/>
          </a:p>
          <a:p>
            <a:pPr marL="0" lvl="0" indent="0" algn="ctr" rtl="0">
              <a:lnSpc>
                <a:spcPct val="100000"/>
              </a:lnSpc>
              <a:spcBef>
                <a:spcPts val="0"/>
              </a:spcBef>
              <a:spcAft>
                <a:spcPts val="0"/>
              </a:spcAft>
              <a:buClr>
                <a:srgbClr val="0F4A94"/>
              </a:buClr>
              <a:buSzPts val="1275"/>
              <a:buNone/>
            </a:pPr>
            <a:endParaRPr/>
          </a:p>
        </p:txBody>
      </p:sp>
      <p:pic>
        <p:nvPicPr>
          <p:cNvPr id="149" name="Google Shape;149;p10"/>
          <p:cNvPicPr preferRelativeResize="0"/>
          <p:nvPr/>
        </p:nvPicPr>
        <p:blipFill rotWithShape="1">
          <a:blip r:embed="rId3">
            <a:alphaModFix/>
          </a:blip>
          <a:srcRect/>
          <a:stretch/>
        </p:blipFill>
        <p:spPr>
          <a:xfrm>
            <a:off x="392459" y="1246299"/>
            <a:ext cx="2266710" cy="284929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1"/>
          <p:cNvSpPr txBox="1">
            <a:spLocks noGrp="1"/>
          </p:cNvSpPr>
          <p:nvPr>
            <p:ph type="body" idx="1"/>
          </p:nvPr>
        </p:nvSpPr>
        <p:spPr>
          <a:xfrm>
            <a:off x="492272" y="334002"/>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The General Standards </a:t>
            </a:r>
            <a:r>
              <a:rPr lang="en-US" sz="2400"/>
              <a:t>(2018)</a:t>
            </a:r>
            <a:endParaRPr/>
          </a:p>
        </p:txBody>
      </p:sp>
      <p:sp>
        <p:nvSpPr>
          <p:cNvPr id="156" name="Google Shape;156;p11"/>
          <p:cNvSpPr txBox="1">
            <a:spLocks noGrp="1"/>
          </p:cNvSpPr>
          <p:nvPr>
            <p:ph type="body" idx="2"/>
          </p:nvPr>
        </p:nvSpPr>
        <p:spPr>
          <a:xfrm>
            <a:off x="386256" y="941245"/>
            <a:ext cx="3218337" cy="3215119"/>
          </a:xfrm>
          <a:prstGeom prst="rect">
            <a:avLst/>
          </a:prstGeom>
          <a:noFill/>
          <a:ln>
            <a:noFill/>
          </a:ln>
        </p:spPr>
        <p:txBody>
          <a:bodyPr spcFirstLastPara="1" wrap="square" lIns="19575" tIns="19575" rIns="19575" bIns="19575" anchor="t" anchorCtr="0">
            <a:noAutofit/>
          </a:bodyPr>
          <a:lstStyle/>
          <a:p>
            <a:pPr marL="514350" lvl="0" indent="-514350" algn="l" rtl="0">
              <a:lnSpc>
                <a:spcPct val="100000"/>
              </a:lnSpc>
              <a:spcBef>
                <a:spcPts val="0"/>
              </a:spcBef>
              <a:spcAft>
                <a:spcPts val="0"/>
              </a:spcAft>
              <a:buClr>
                <a:srgbClr val="0E458A"/>
              </a:buClr>
              <a:buSzPts val="2200"/>
              <a:buAutoNum type="arabicPeriod"/>
            </a:pPr>
            <a:r>
              <a:rPr lang="en-US" sz="2000"/>
              <a:t>Mission</a:t>
            </a:r>
            <a:endParaRPr/>
          </a:p>
          <a:p>
            <a:pPr marL="514350" lvl="0" indent="-514350" algn="l" rtl="0">
              <a:lnSpc>
                <a:spcPct val="100000"/>
              </a:lnSpc>
              <a:spcBef>
                <a:spcPts val="560"/>
              </a:spcBef>
              <a:spcAft>
                <a:spcPts val="0"/>
              </a:spcAft>
              <a:buClr>
                <a:srgbClr val="0E458A"/>
              </a:buClr>
              <a:buSzPts val="2200"/>
              <a:buAutoNum type="arabicPeriod"/>
            </a:pPr>
            <a:r>
              <a:rPr lang="en-US" sz="2000"/>
              <a:t>Program and Services</a:t>
            </a:r>
            <a:endParaRPr/>
          </a:p>
          <a:p>
            <a:pPr marL="514350" lvl="0" indent="-514350" algn="l" rtl="0">
              <a:lnSpc>
                <a:spcPct val="100000"/>
              </a:lnSpc>
              <a:spcBef>
                <a:spcPts val="560"/>
              </a:spcBef>
              <a:spcAft>
                <a:spcPts val="0"/>
              </a:spcAft>
              <a:buClr>
                <a:srgbClr val="0E458A"/>
              </a:buClr>
              <a:buSzPts val="2200"/>
              <a:buAutoNum type="arabicPeriod"/>
            </a:pPr>
            <a:r>
              <a:rPr lang="en-US" sz="2000"/>
              <a:t>Student Learning, Development, and Success</a:t>
            </a:r>
            <a:endParaRPr/>
          </a:p>
          <a:p>
            <a:pPr marL="514350" lvl="0" indent="-514350" algn="l" rtl="0">
              <a:lnSpc>
                <a:spcPct val="100000"/>
              </a:lnSpc>
              <a:spcBef>
                <a:spcPts val="560"/>
              </a:spcBef>
              <a:spcAft>
                <a:spcPts val="0"/>
              </a:spcAft>
              <a:buClr>
                <a:srgbClr val="0E458A"/>
              </a:buClr>
              <a:buSzPts val="2200"/>
              <a:buAutoNum type="arabicPeriod"/>
            </a:pPr>
            <a:r>
              <a:rPr lang="en-US" sz="2000"/>
              <a:t>Assessment</a:t>
            </a:r>
            <a:endParaRPr/>
          </a:p>
          <a:p>
            <a:pPr marL="514350" lvl="0" indent="-514350" algn="l" rtl="0">
              <a:lnSpc>
                <a:spcPct val="100000"/>
              </a:lnSpc>
              <a:spcBef>
                <a:spcPts val="560"/>
              </a:spcBef>
              <a:spcAft>
                <a:spcPts val="0"/>
              </a:spcAft>
              <a:buClr>
                <a:srgbClr val="0E458A"/>
              </a:buClr>
              <a:buSzPts val="2200"/>
              <a:buAutoNum type="arabicPeriod"/>
            </a:pPr>
            <a:r>
              <a:rPr lang="en-US" sz="2000"/>
              <a:t>Access, Equity, Diversity, and Inclusion</a:t>
            </a:r>
            <a:endParaRPr/>
          </a:p>
          <a:p>
            <a:pPr marL="514350" lvl="0" indent="-514350" algn="l" rtl="0">
              <a:lnSpc>
                <a:spcPct val="100000"/>
              </a:lnSpc>
              <a:spcBef>
                <a:spcPts val="560"/>
              </a:spcBef>
              <a:spcAft>
                <a:spcPts val="0"/>
              </a:spcAft>
              <a:buClr>
                <a:srgbClr val="0E458A"/>
              </a:buClr>
              <a:buSzPts val="2200"/>
              <a:buAutoNum type="arabicPeriod"/>
            </a:pPr>
            <a:r>
              <a:rPr lang="en-US" sz="2000"/>
              <a:t>Leadership, Management, and Supervision</a:t>
            </a:r>
            <a:endParaRPr/>
          </a:p>
          <a:p>
            <a:pPr marL="0" lvl="0" indent="0" algn="ctr" rtl="0">
              <a:lnSpc>
                <a:spcPct val="100000"/>
              </a:lnSpc>
              <a:spcBef>
                <a:spcPts val="0"/>
              </a:spcBef>
              <a:spcAft>
                <a:spcPts val="0"/>
              </a:spcAft>
              <a:buClr>
                <a:srgbClr val="0F4A94"/>
              </a:buClr>
              <a:buSzPts val="1275"/>
              <a:buNone/>
            </a:pPr>
            <a:endParaRPr/>
          </a:p>
        </p:txBody>
      </p:sp>
      <p:sp>
        <p:nvSpPr>
          <p:cNvPr id="157" name="Google Shape;157;p11"/>
          <p:cNvSpPr txBox="1"/>
          <p:nvPr/>
        </p:nvSpPr>
        <p:spPr>
          <a:xfrm>
            <a:off x="3664227" y="941586"/>
            <a:ext cx="3218337" cy="3215119"/>
          </a:xfrm>
          <a:prstGeom prst="rect">
            <a:avLst/>
          </a:prstGeom>
          <a:noFill/>
          <a:ln>
            <a:noFill/>
          </a:ln>
        </p:spPr>
        <p:txBody>
          <a:bodyPr spcFirstLastPara="1" wrap="square" lIns="19575" tIns="19575" rIns="19575" bIns="19575" anchor="t" anchorCtr="0">
            <a:noAutofit/>
          </a:bodyPr>
          <a:lstStyle/>
          <a:p>
            <a:pPr marL="514350" marR="0" lvl="0" indent="-514350" algn="l" rtl="0">
              <a:lnSpc>
                <a:spcPct val="100000"/>
              </a:lnSpc>
              <a:spcBef>
                <a:spcPts val="0"/>
              </a:spcBef>
              <a:spcAft>
                <a:spcPts val="0"/>
              </a:spcAft>
              <a:buClr>
                <a:srgbClr val="0E458A"/>
              </a:buClr>
              <a:buSzPts val="2200"/>
              <a:buFont typeface="Arial"/>
              <a:buAutoNum type="arabicPeriod" startAt="7"/>
            </a:pPr>
            <a:r>
              <a:rPr lang="en-US" sz="2000" b="0" i="0" u="none" strike="noStrike" cap="none">
                <a:solidFill>
                  <a:srgbClr val="0F4A94"/>
                </a:solidFill>
                <a:latin typeface="Arial"/>
                <a:ea typeface="Arial"/>
                <a:cs typeface="Arial"/>
                <a:sym typeface="Arial"/>
              </a:rPr>
              <a:t>Human Resources</a:t>
            </a:r>
            <a:endParaRPr sz="1400" b="0" i="0" u="none" strike="noStrike" cap="none">
              <a:solidFill>
                <a:srgbClr val="000000"/>
              </a:solidFill>
              <a:latin typeface="Arial"/>
              <a:ea typeface="Arial"/>
              <a:cs typeface="Arial"/>
              <a:sym typeface="Arial"/>
            </a:endParaRPr>
          </a:p>
          <a:p>
            <a:pPr marL="514350" marR="0" lvl="0" indent="-514350" algn="l" rtl="0">
              <a:lnSpc>
                <a:spcPct val="100000"/>
              </a:lnSpc>
              <a:spcBef>
                <a:spcPts val="560"/>
              </a:spcBef>
              <a:spcAft>
                <a:spcPts val="0"/>
              </a:spcAft>
              <a:buClr>
                <a:srgbClr val="0E458A"/>
              </a:buClr>
              <a:buSzPts val="2200"/>
              <a:buFont typeface="Arial"/>
              <a:buAutoNum type="arabicPeriod" startAt="7"/>
            </a:pPr>
            <a:r>
              <a:rPr lang="en-US" sz="2000" b="0" i="0" u="none" strike="noStrike" cap="none">
                <a:solidFill>
                  <a:srgbClr val="0F4A94"/>
                </a:solidFill>
                <a:latin typeface="Arial"/>
                <a:ea typeface="Arial"/>
                <a:cs typeface="Arial"/>
                <a:sym typeface="Arial"/>
              </a:rPr>
              <a:t>Collaboration and Communication</a:t>
            </a:r>
            <a:endParaRPr sz="1400" b="0" i="0" u="none" strike="noStrike" cap="none">
              <a:solidFill>
                <a:srgbClr val="000000"/>
              </a:solidFill>
              <a:latin typeface="Arial"/>
              <a:ea typeface="Arial"/>
              <a:cs typeface="Arial"/>
              <a:sym typeface="Arial"/>
            </a:endParaRPr>
          </a:p>
          <a:p>
            <a:pPr marL="514350" marR="0" lvl="0" indent="-514350" algn="l" rtl="0">
              <a:lnSpc>
                <a:spcPct val="100000"/>
              </a:lnSpc>
              <a:spcBef>
                <a:spcPts val="560"/>
              </a:spcBef>
              <a:spcAft>
                <a:spcPts val="0"/>
              </a:spcAft>
              <a:buClr>
                <a:srgbClr val="0E458A"/>
              </a:buClr>
              <a:buSzPts val="2200"/>
              <a:buFont typeface="Arial"/>
              <a:buAutoNum type="arabicPeriod" startAt="7"/>
            </a:pPr>
            <a:r>
              <a:rPr lang="en-US" sz="2000" b="0" i="0" u="none" strike="noStrike" cap="none">
                <a:solidFill>
                  <a:srgbClr val="0F4A94"/>
                </a:solidFill>
                <a:latin typeface="Arial"/>
                <a:ea typeface="Arial"/>
                <a:cs typeface="Arial"/>
                <a:sym typeface="Arial"/>
              </a:rPr>
              <a:t>Ethics, Law, and Policy</a:t>
            </a:r>
            <a:endParaRPr sz="1400" b="0" i="0" u="none" strike="noStrike" cap="none">
              <a:solidFill>
                <a:srgbClr val="000000"/>
              </a:solidFill>
              <a:latin typeface="Arial"/>
              <a:ea typeface="Arial"/>
              <a:cs typeface="Arial"/>
              <a:sym typeface="Arial"/>
            </a:endParaRPr>
          </a:p>
          <a:p>
            <a:pPr marL="514350" marR="0" lvl="0" indent="-514350" algn="l" rtl="0">
              <a:lnSpc>
                <a:spcPct val="100000"/>
              </a:lnSpc>
              <a:spcBef>
                <a:spcPts val="560"/>
              </a:spcBef>
              <a:spcAft>
                <a:spcPts val="0"/>
              </a:spcAft>
              <a:buClr>
                <a:srgbClr val="0E458A"/>
              </a:buClr>
              <a:buSzPts val="2200"/>
              <a:buFont typeface="Arial"/>
              <a:buAutoNum type="arabicPeriod" startAt="7"/>
            </a:pPr>
            <a:r>
              <a:rPr lang="en-US" sz="2000" b="0" i="0" u="none" strike="noStrike" cap="none">
                <a:solidFill>
                  <a:srgbClr val="0F4A94"/>
                </a:solidFill>
                <a:latin typeface="Arial"/>
                <a:ea typeface="Arial"/>
                <a:cs typeface="Arial"/>
                <a:sym typeface="Arial"/>
              </a:rPr>
              <a:t>Financial Resources</a:t>
            </a:r>
            <a:endParaRPr sz="1400" b="0" i="0" u="none" strike="noStrike" cap="none">
              <a:solidFill>
                <a:srgbClr val="000000"/>
              </a:solidFill>
              <a:latin typeface="Arial"/>
              <a:ea typeface="Arial"/>
              <a:cs typeface="Arial"/>
              <a:sym typeface="Arial"/>
            </a:endParaRPr>
          </a:p>
          <a:p>
            <a:pPr marL="514350" marR="0" lvl="0" indent="-514350" algn="l" rtl="0">
              <a:lnSpc>
                <a:spcPct val="100000"/>
              </a:lnSpc>
              <a:spcBef>
                <a:spcPts val="560"/>
              </a:spcBef>
              <a:spcAft>
                <a:spcPts val="0"/>
              </a:spcAft>
              <a:buClr>
                <a:srgbClr val="0E458A"/>
              </a:buClr>
              <a:buSzPts val="2200"/>
              <a:buFont typeface="Arial"/>
              <a:buAutoNum type="arabicPeriod" startAt="7"/>
            </a:pPr>
            <a:r>
              <a:rPr lang="en-US" sz="2000" b="0" i="0" u="none" strike="noStrike" cap="none">
                <a:solidFill>
                  <a:srgbClr val="0F4A94"/>
                </a:solidFill>
                <a:latin typeface="Arial"/>
                <a:ea typeface="Arial"/>
                <a:cs typeface="Arial"/>
                <a:sym typeface="Arial"/>
              </a:rPr>
              <a:t>Technology</a:t>
            </a:r>
            <a:endParaRPr sz="1400" b="0" i="0" u="none" strike="noStrike" cap="none">
              <a:solidFill>
                <a:srgbClr val="000000"/>
              </a:solidFill>
              <a:latin typeface="Arial"/>
              <a:ea typeface="Arial"/>
              <a:cs typeface="Arial"/>
              <a:sym typeface="Arial"/>
            </a:endParaRPr>
          </a:p>
          <a:p>
            <a:pPr marL="514350" marR="0" lvl="0" indent="-514350" algn="l" rtl="0">
              <a:lnSpc>
                <a:spcPct val="100000"/>
              </a:lnSpc>
              <a:spcBef>
                <a:spcPts val="560"/>
              </a:spcBef>
              <a:spcAft>
                <a:spcPts val="0"/>
              </a:spcAft>
              <a:buClr>
                <a:srgbClr val="0E458A"/>
              </a:buClr>
              <a:buSzPts val="2200"/>
              <a:buFont typeface="Arial"/>
              <a:buAutoNum type="arabicPeriod" startAt="7"/>
            </a:pPr>
            <a:r>
              <a:rPr lang="en-US" sz="2000" b="0" i="0" u="none" strike="noStrike" cap="none">
                <a:solidFill>
                  <a:srgbClr val="0F4A94"/>
                </a:solidFill>
                <a:latin typeface="Arial"/>
                <a:ea typeface="Arial"/>
                <a:cs typeface="Arial"/>
                <a:sym typeface="Arial"/>
              </a:rPr>
              <a:t>Facilities and Infrastructure</a:t>
            </a:r>
            <a:endParaRPr sz="2400" b="0" i="0" u="none" strike="noStrike" cap="none">
              <a:solidFill>
                <a:srgbClr val="0F4A94"/>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2"/>
          <p:cNvSpPr txBox="1">
            <a:spLocks noGrp="1"/>
          </p:cNvSpPr>
          <p:nvPr>
            <p:ph type="body" idx="1"/>
          </p:nvPr>
        </p:nvSpPr>
        <p:spPr>
          <a:xfrm>
            <a:off x="492272" y="334002"/>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Standards are comprised of Two Types of Statements</a:t>
            </a:r>
            <a:endParaRPr sz="2400"/>
          </a:p>
        </p:txBody>
      </p:sp>
      <p:sp>
        <p:nvSpPr>
          <p:cNvPr id="164" name="Google Shape;164;p12"/>
          <p:cNvSpPr txBox="1">
            <a:spLocks noGrp="1"/>
          </p:cNvSpPr>
          <p:nvPr>
            <p:ph type="body" idx="2"/>
          </p:nvPr>
        </p:nvSpPr>
        <p:spPr>
          <a:xfrm>
            <a:off x="386257" y="1416205"/>
            <a:ext cx="3042744" cy="2740159"/>
          </a:xfrm>
          <a:prstGeom prst="rect">
            <a:avLst/>
          </a:prstGeom>
          <a:noFill/>
          <a:ln>
            <a:noFill/>
          </a:ln>
        </p:spPr>
        <p:txBody>
          <a:bodyPr spcFirstLastPara="1" wrap="square" lIns="19575" tIns="19575" rIns="19575" bIns="19575" anchor="t" anchorCtr="0">
            <a:noAutofit/>
          </a:bodyPr>
          <a:lstStyle/>
          <a:p>
            <a:pPr marL="0" lvl="0" indent="0" algn="l" rtl="0">
              <a:lnSpc>
                <a:spcPct val="100000"/>
              </a:lnSpc>
              <a:spcBef>
                <a:spcPts val="0"/>
              </a:spcBef>
              <a:spcAft>
                <a:spcPts val="0"/>
              </a:spcAft>
              <a:buClr>
                <a:srgbClr val="0E458A"/>
              </a:buClr>
              <a:buSzPts val="2200"/>
              <a:buNone/>
            </a:pPr>
            <a:r>
              <a:rPr lang="en-US" sz="2000" b="1"/>
              <a:t>General Standards</a:t>
            </a:r>
            <a:endParaRPr/>
          </a:p>
          <a:p>
            <a:pPr marL="0" lvl="0" indent="0" algn="l" rtl="0">
              <a:lnSpc>
                <a:spcPct val="100000"/>
              </a:lnSpc>
              <a:spcBef>
                <a:spcPts val="560"/>
              </a:spcBef>
              <a:spcAft>
                <a:spcPts val="0"/>
              </a:spcAft>
              <a:buClr>
                <a:srgbClr val="0E458A"/>
              </a:buClr>
              <a:buSzPts val="2200"/>
              <a:buNone/>
            </a:pPr>
            <a:r>
              <a:rPr lang="en-US" sz="2000"/>
              <a:t>Common across all functional areas</a:t>
            </a:r>
            <a:endParaRPr/>
          </a:p>
          <a:p>
            <a:pPr marL="0" lvl="0" indent="0" algn="l" rtl="0">
              <a:lnSpc>
                <a:spcPct val="100000"/>
              </a:lnSpc>
              <a:spcBef>
                <a:spcPts val="560"/>
              </a:spcBef>
              <a:spcAft>
                <a:spcPts val="0"/>
              </a:spcAft>
              <a:buClr>
                <a:srgbClr val="0E458A"/>
              </a:buClr>
              <a:buSzPts val="2200"/>
              <a:buNone/>
            </a:pPr>
            <a:r>
              <a:rPr lang="en-US" sz="2000"/>
              <a:t>Appear verbatim in every set of functional area standards</a:t>
            </a:r>
            <a:endParaRPr/>
          </a:p>
          <a:p>
            <a:pPr marL="0" lvl="0" indent="0" algn="l" rtl="0">
              <a:lnSpc>
                <a:spcPct val="100000"/>
              </a:lnSpc>
              <a:spcBef>
                <a:spcPts val="560"/>
              </a:spcBef>
              <a:spcAft>
                <a:spcPts val="0"/>
              </a:spcAft>
              <a:buClr>
                <a:srgbClr val="0E458A"/>
              </a:buClr>
              <a:buSzPts val="2200"/>
              <a:buNone/>
            </a:pPr>
            <a:endParaRPr sz="2000"/>
          </a:p>
          <a:p>
            <a:pPr marL="0" lvl="0" indent="0" algn="l" rtl="0">
              <a:lnSpc>
                <a:spcPct val="100000"/>
              </a:lnSpc>
              <a:spcBef>
                <a:spcPts val="560"/>
              </a:spcBef>
              <a:spcAft>
                <a:spcPts val="0"/>
              </a:spcAft>
              <a:buClr>
                <a:srgbClr val="0E458A"/>
              </a:buClr>
              <a:buSzPts val="1540"/>
              <a:buNone/>
            </a:pPr>
            <a:r>
              <a:rPr lang="en-US" sz="1400" b="1" i="1">
                <a:solidFill>
                  <a:schemeClr val="dk1"/>
                </a:solidFill>
              </a:rPr>
              <a:t>The functional area must develop and define its mission.</a:t>
            </a:r>
            <a:endParaRPr/>
          </a:p>
          <a:p>
            <a:pPr marL="0" lvl="0" indent="0" algn="l" rtl="0">
              <a:lnSpc>
                <a:spcPct val="100000"/>
              </a:lnSpc>
              <a:spcBef>
                <a:spcPts val="560"/>
              </a:spcBef>
              <a:spcAft>
                <a:spcPts val="0"/>
              </a:spcAft>
              <a:buClr>
                <a:srgbClr val="0E458A"/>
              </a:buClr>
              <a:buSzPts val="2200"/>
              <a:buNone/>
            </a:pPr>
            <a:endParaRPr sz="2000"/>
          </a:p>
        </p:txBody>
      </p:sp>
      <p:sp>
        <p:nvSpPr>
          <p:cNvPr id="165" name="Google Shape;165;p12"/>
          <p:cNvSpPr txBox="1"/>
          <p:nvPr/>
        </p:nvSpPr>
        <p:spPr>
          <a:xfrm>
            <a:off x="3557239" y="1416205"/>
            <a:ext cx="3325325" cy="2740500"/>
          </a:xfrm>
          <a:prstGeom prst="rect">
            <a:avLst/>
          </a:prstGeom>
          <a:noFill/>
          <a:ln>
            <a:noFill/>
          </a:ln>
        </p:spPr>
        <p:txBody>
          <a:bodyPr spcFirstLastPara="1" wrap="square" lIns="19575" tIns="19575" rIns="19575" bIns="19575" anchor="t" anchorCtr="0">
            <a:noAutofit/>
          </a:bodyPr>
          <a:lstStyle/>
          <a:p>
            <a:pPr marL="0" marR="0" lvl="0" indent="0" algn="l" rtl="0">
              <a:lnSpc>
                <a:spcPct val="100000"/>
              </a:lnSpc>
              <a:spcBef>
                <a:spcPts val="0"/>
              </a:spcBef>
              <a:spcAft>
                <a:spcPts val="0"/>
              </a:spcAft>
              <a:buClr>
                <a:srgbClr val="0E458A"/>
              </a:buClr>
              <a:buSzPts val="2200"/>
              <a:buFont typeface="Arial"/>
              <a:buNone/>
            </a:pPr>
            <a:r>
              <a:rPr lang="en-US" sz="2000" b="1" i="0" u="none" strike="noStrike" cap="none">
                <a:solidFill>
                  <a:srgbClr val="0F4A94"/>
                </a:solidFill>
                <a:latin typeface="Arial"/>
                <a:ea typeface="Arial"/>
                <a:cs typeface="Arial"/>
                <a:sym typeface="Arial"/>
              </a:rPr>
              <a:t>Functional Area Standards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560"/>
              </a:spcBef>
              <a:spcAft>
                <a:spcPts val="0"/>
              </a:spcAft>
              <a:buClr>
                <a:srgbClr val="0E458A"/>
              </a:buClr>
              <a:buSzPts val="2200"/>
              <a:buFont typeface="Arial"/>
              <a:buNone/>
            </a:pPr>
            <a:r>
              <a:rPr lang="en-US" sz="2000" b="0" i="0" u="none" strike="noStrike" cap="none">
                <a:solidFill>
                  <a:srgbClr val="0F4A94"/>
                </a:solidFill>
                <a:latin typeface="Arial"/>
                <a:ea typeface="Arial"/>
                <a:cs typeface="Arial"/>
                <a:sym typeface="Arial"/>
              </a:rPr>
              <a:t>Address issues specific to the functional area.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E458A"/>
              </a:buClr>
              <a:buSzPts val="2200"/>
              <a:buFont typeface="Arial"/>
              <a:buNone/>
            </a:pPr>
            <a:endParaRPr sz="2000" b="0" i="0" u="none" strike="noStrike" cap="none">
              <a:solidFill>
                <a:srgbClr val="0F4A94"/>
              </a:solidFill>
              <a:latin typeface="Arial"/>
              <a:ea typeface="Arial"/>
              <a:cs typeface="Arial"/>
              <a:sym typeface="Arial"/>
            </a:endParaRPr>
          </a:p>
          <a:p>
            <a:pPr marL="0" marR="0" lvl="0" indent="0" algn="l" rtl="0">
              <a:lnSpc>
                <a:spcPct val="100000"/>
              </a:lnSpc>
              <a:spcBef>
                <a:spcPts val="0"/>
              </a:spcBef>
              <a:spcAft>
                <a:spcPts val="0"/>
              </a:spcAft>
              <a:buClr>
                <a:srgbClr val="0E458A"/>
              </a:buClr>
              <a:buSzPts val="1540"/>
              <a:buFont typeface="Arial"/>
              <a:buNone/>
            </a:pPr>
            <a:r>
              <a:rPr lang="en-US" sz="1400" b="1" i="1" u="none" strike="noStrike" cap="none">
                <a:solidFill>
                  <a:schemeClr val="dk1"/>
                </a:solidFill>
                <a:latin typeface="Arial"/>
                <a:ea typeface="Arial"/>
                <a:cs typeface="Arial"/>
                <a:sym typeface="Arial"/>
              </a:rPr>
              <a:t>The mission of Career Services (CS)  is to assist students and other designated clients in developing, evaluating, and implementing career, education, and employment readiness goals.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E458A"/>
              </a:buClr>
              <a:buSzPts val="2640"/>
              <a:buFont typeface="Arial"/>
              <a:buNone/>
            </a:pPr>
            <a:endParaRPr sz="2400" b="0" i="0" u="none" strike="noStrike" cap="none">
              <a:solidFill>
                <a:srgbClr val="0F4A94"/>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3"/>
          <p:cNvSpPr/>
          <p:nvPr/>
        </p:nvSpPr>
        <p:spPr>
          <a:xfrm>
            <a:off x="4399722" y="4170920"/>
            <a:ext cx="2451652" cy="965954"/>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72" name="Google Shape;172;p13"/>
          <p:cNvGrpSpPr/>
          <p:nvPr/>
        </p:nvGrpSpPr>
        <p:grpSpPr>
          <a:xfrm>
            <a:off x="940937" y="233308"/>
            <a:ext cx="5148437" cy="4575222"/>
            <a:chOff x="672580" y="1976"/>
            <a:chExt cx="6503438" cy="5528418"/>
          </a:xfrm>
        </p:grpSpPr>
        <p:sp>
          <p:nvSpPr>
            <p:cNvPr id="173" name="Google Shape;173;p13"/>
            <p:cNvSpPr/>
            <p:nvPr/>
          </p:nvSpPr>
          <p:spPr>
            <a:xfrm>
              <a:off x="5493832" y="4468524"/>
              <a:ext cx="91440" cy="299428"/>
            </a:xfrm>
            <a:custGeom>
              <a:avLst/>
              <a:gdLst/>
              <a:ahLst/>
              <a:cxnLst/>
              <a:rect l="l" t="t" r="r" b="b"/>
              <a:pathLst>
                <a:path w="120000" h="120000" extrusionOk="0">
                  <a:moveTo>
                    <a:pt x="60000" y="0"/>
                  </a:moveTo>
                  <a:lnTo>
                    <a:pt x="60000" y="120000"/>
                  </a:lnTo>
                </a:path>
              </a:pathLst>
            </a:custGeom>
            <a:noFill/>
            <a:ln w="25400" cap="flat" cmpd="sng">
              <a:solidFill>
                <a:srgbClr val="2272C0"/>
              </a:solidFill>
              <a:prstDash val="solid"/>
              <a:round/>
              <a:headEnd type="none" w="sm" len="sm"/>
              <a:tailEnd type="none" w="sm" len="sm"/>
            </a:ln>
          </p:spPr>
        </p:sp>
        <p:sp>
          <p:nvSpPr>
            <p:cNvPr id="174" name="Google Shape;174;p13"/>
            <p:cNvSpPr/>
            <p:nvPr/>
          </p:nvSpPr>
          <p:spPr>
            <a:xfrm>
              <a:off x="5493832" y="3515328"/>
              <a:ext cx="91440" cy="299428"/>
            </a:xfrm>
            <a:custGeom>
              <a:avLst/>
              <a:gdLst/>
              <a:ahLst/>
              <a:cxnLst/>
              <a:rect l="l" t="t" r="r" b="b"/>
              <a:pathLst>
                <a:path w="120000" h="120000" extrusionOk="0">
                  <a:moveTo>
                    <a:pt x="60000" y="0"/>
                  </a:moveTo>
                  <a:lnTo>
                    <a:pt x="60000" y="120000"/>
                  </a:lnTo>
                </a:path>
              </a:pathLst>
            </a:custGeom>
            <a:noFill/>
            <a:ln w="25400" cap="flat" cmpd="sng">
              <a:solidFill>
                <a:srgbClr val="2272C0"/>
              </a:solidFill>
              <a:prstDash val="solid"/>
              <a:round/>
              <a:headEnd type="none" w="sm" len="sm"/>
              <a:tailEnd type="none" w="sm" len="sm"/>
            </a:ln>
          </p:spPr>
        </p:sp>
        <p:sp>
          <p:nvSpPr>
            <p:cNvPr id="175" name="Google Shape;175;p13"/>
            <p:cNvSpPr/>
            <p:nvPr/>
          </p:nvSpPr>
          <p:spPr>
            <a:xfrm>
              <a:off x="5493832" y="2562133"/>
              <a:ext cx="91440" cy="299428"/>
            </a:xfrm>
            <a:custGeom>
              <a:avLst/>
              <a:gdLst/>
              <a:ahLst/>
              <a:cxnLst/>
              <a:rect l="l" t="t" r="r" b="b"/>
              <a:pathLst>
                <a:path w="120000" h="120000" extrusionOk="0">
                  <a:moveTo>
                    <a:pt x="60000" y="0"/>
                  </a:moveTo>
                  <a:lnTo>
                    <a:pt x="60000" y="120000"/>
                  </a:lnTo>
                </a:path>
              </a:pathLst>
            </a:custGeom>
            <a:noFill/>
            <a:ln w="25400" cap="flat" cmpd="sng">
              <a:solidFill>
                <a:srgbClr val="2272C0"/>
              </a:solidFill>
              <a:prstDash val="solid"/>
              <a:round/>
              <a:headEnd type="none" w="sm" len="sm"/>
              <a:tailEnd type="none" w="sm" len="sm"/>
            </a:ln>
          </p:spPr>
        </p:sp>
        <p:sp>
          <p:nvSpPr>
            <p:cNvPr id="176" name="Google Shape;176;p13"/>
            <p:cNvSpPr/>
            <p:nvPr/>
          </p:nvSpPr>
          <p:spPr>
            <a:xfrm>
              <a:off x="5493832" y="1608938"/>
              <a:ext cx="91440" cy="299428"/>
            </a:xfrm>
            <a:custGeom>
              <a:avLst/>
              <a:gdLst/>
              <a:ahLst/>
              <a:cxnLst/>
              <a:rect l="l" t="t" r="r" b="b"/>
              <a:pathLst>
                <a:path w="120000" h="120000" extrusionOk="0">
                  <a:moveTo>
                    <a:pt x="60000" y="0"/>
                  </a:moveTo>
                  <a:lnTo>
                    <a:pt x="60000" y="120000"/>
                  </a:lnTo>
                </a:path>
              </a:pathLst>
            </a:custGeom>
            <a:noFill/>
            <a:ln w="25400" cap="flat" cmpd="sng">
              <a:solidFill>
                <a:srgbClr val="2272C0"/>
              </a:solidFill>
              <a:prstDash val="solid"/>
              <a:round/>
              <a:headEnd type="none" w="sm" len="sm"/>
              <a:tailEnd type="none" w="sm" len="sm"/>
            </a:ln>
          </p:spPr>
        </p:sp>
        <p:sp>
          <p:nvSpPr>
            <p:cNvPr id="177" name="Google Shape;177;p13"/>
            <p:cNvSpPr/>
            <p:nvPr/>
          </p:nvSpPr>
          <p:spPr>
            <a:xfrm>
              <a:off x="3867102" y="655742"/>
              <a:ext cx="1672500" cy="299400"/>
            </a:xfrm>
            <a:custGeom>
              <a:avLst/>
              <a:gdLst/>
              <a:ahLst/>
              <a:cxnLst/>
              <a:rect l="l" t="t" r="r" b="b"/>
              <a:pathLst>
                <a:path w="120000" h="120000" extrusionOk="0">
                  <a:moveTo>
                    <a:pt x="0" y="0"/>
                  </a:moveTo>
                  <a:lnTo>
                    <a:pt x="0" y="81776"/>
                  </a:lnTo>
                  <a:lnTo>
                    <a:pt x="120000" y="81776"/>
                  </a:lnTo>
                  <a:lnTo>
                    <a:pt x="120000" y="120000"/>
                  </a:lnTo>
                </a:path>
              </a:pathLst>
            </a:custGeom>
            <a:noFill/>
            <a:ln w="25400" cap="flat" cmpd="sng">
              <a:solidFill>
                <a:srgbClr val="1D64A8"/>
              </a:solidFill>
              <a:prstDash val="solid"/>
              <a:round/>
              <a:headEnd type="none" w="sm" len="sm"/>
              <a:tailEnd type="none" w="sm" len="sm"/>
            </a:ln>
          </p:spPr>
        </p:sp>
        <p:sp>
          <p:nvSpPr>
            <p:cNvPr id="178" name="Google Shape;178;p13"/>
            <p:cNvSpPr/>
            <p:nvPr/>
          </p:nvSpPr>
          <p:spPr>
            <a:xfrm>
              <a:off x="2184915" y="4468524"/>
              <a:ext cx="91440" cy="299428"/>
            </a:xfrm>
            <a:custGeom>
              <a:avLst/>
              <a:gdLst/>
              <a:ahLst/>
              <a:cxnLst/>
              <a:rect l="l" t="t" r="r" b="b"/>
              <a:pathLst>
                <a:path w="120000" h="120000" extrusionOk="0">
                  <a:moveTo>
                    <a:pt x="60000" y="0"/>
                  </a:moveTo>
                  <a:lnTo>
                    <a:pt x="60000" y="120000"/>
                  </a:lnTo>
                </a:path>
              </a:pathLst>
            </a:custGeom>
            <a:noFill/>
            <a:ln w="25400" cap="flat" cmpd="sng">
              <a:solidFill>
                <a:srgbClr val="2272C0"/>
              </a:solidFill>
              <a:prstDash val="solid"/>
              <a:round/>
              <a:headEnd type="none" w="sm" len="sm"/>
              <a:tailEnd type="none" w="sm" len="sm"/>
            </a:ln>
          </p:spPr>
        </p:sp>
        <p:sp>
          <p:nvSpPr>
            <p:cNvPr id="179" name="Google Shape;179;p13"/>
            <p:cNvSpPr/>
            <p:nvPr/>
          </p:nvSpPr>
          <p:spPr>
            <a:xfrm>
              <a:off x="2184915" y="3515328"/>
              <a:ext cx="91440" cy="299428"/>
            </a:xfrm>
            <a:custGeom>
              <a:avLst/>
              <a:gdLst/>
              <a:ahLst/>
              <a:cxnLst/>
              <a:rect l="l" t="t" r="r" b="b"/>
              <a:pathLst>
                <a:path w="120000" h="120000" extrusionOk="0">
                  <a:moveTo>
                    <a:pt x="60000" y="0"/>
                  </a:moveTo>
                  <a:lnTo>
                    <a:pt x="60000" y="120000"/>
                  </a:lnTo>
                </a:path>
              </a:pathLst>
            </a:custGeom>
            <a:noFill/>
            <a:ln w="25400" cap="flat" cmpd="sng">
              <a:solidFill>
                <a:srgbClr val="2272C0"/>
              </a:solidFill>
              <a:prstDash val="solid"/>
              <a:round/>
              <a:headEnd type="none" w="sm" len="sm"/>
              <a:tailEnd type="none" w="sm" len="sm"/>
            </a:ln>
          </p:spPr>
        </p:sp>
        <p:sp>
          <p:nvSpPr>
            <p:cNvPr id="180" name="Google Shape;180;p13"/>
            <p:cNvSpPr/>
            <p:nvPr/>
          </p:nvSpPr>
          <p:spPr>
            <a:xfrm>
              <a:off x="2184915" y="2562133"/>
              <a:ext cx="91440" cy="299428"/>
            </a:xfrm>
            <a:custGeom>
              <a:avLst/>
              <a:gdLst/>
              <a:ahLst/>
              <a:cxnLst/>
              <a:rect l="l" t="t" r="r" b="b"/>
              <a:pathLst>
                <a:path w="120000" h="120000" extrusionOk="0">
                  <a:moveTo>
                    <a:pt x="60000" y="0"/>
                  </a:moveTo>
                  <a:lnTo>
                    <a:pt x="60000" y="120000"/>
                  </a:lnTo>
                </a:path>
              </a:pathLst>
            </a:custGeom>
            <a:noFill/>
            <a:ln w="25400" cap="flat" cmpd="sng">
              <a:solidFill>
                <a:srgbClr val="2272C0"/>
              </a:solidFill>
              <a:prstDash val="solid"/>
              <a:round/>
              <a:headEnd type="none" w="sm" len="sm"/>
              <a:tailEnd type="none" w="sm" len="sm"/>
            </a:ln>
          </p:spPr>
        </p:sp>
        <p:sp>
          <p:nvSpPr>
            <p:cNvPr id="181" name="Google Shape;181;p13"/>
            <p:cNvSpPr/>
            <p:nvPr/>
          </p:nvSpPr>
          <p:spPr>
            <a:xfrm>
              <a:off x="2184915" y="1608938"/>
              <a:ext cx="91440" cy="299428"/>
            </a:xfrm>
            <a:custGeom>
              <a:avLst/>
              <a:gdLst/>
              <a:ahLst/>
              <a:cxnLst/>
              <a:rect l="l" t="t" r="r" b="b"/>
              <a:pathLst>
                <a:path w="120000" h="120000" extrusionOk="0">
                  <a:moveTo>
                    <a:pt x="60000" y="0"/>
                  </a:moveTo>
                  <a:lnTo>
                    <a:pt x="60000" y="120000"/>
                  </a:lnTo>
                </a:path>
              </a:pathLst>
            </a:custGeom>
            <a:noFill/>
            <a:ln w="25400" cap="flat" cmpd="sng">
              <a:solidFill>
                <a:srgbClr val="2272C0"/>
              </a:solidFill>
              <a:prstDash val="solid"/>
              <a:round/>
              <a:headEnd type="none" w="sm" len="sm"/>
              <a:tailEnd type="none" w="sm" len="sm"/>
            </a:ln>
          </p:spPr>
        </p:sp>
        <p:sp>
          <p:nvSpPr>
            <p:cNvPr id="182" name="Google Shape;182;p13"/>
            <p:cNvSpPr/>
            <p:nvPr/>
          </p:nvSpPr>
          <p:spPr>
            <a:xfrm>
              <a:off x="2230635" y="655742"/>
              <a:ext cx="1636466" cy="299428"/>
            </a:xfrm>
            <a:custGeom>
              <a:avLst/>
              <a:gdLst/>
              <a:ahLst/>
              <a:cxnLst/>
              <a:rect l="l" t="t" r="r" b="b"/>
              <a:pathLst>
                <a:path w="120000" h="120000" extrusionOk="0">
                  <a:moveTo>
                    <a:pt x="120000" y="0"/>
                  </a:moveTo>
                  <a:lnTo>
                    <a:pt x="120000" y="81776"/>
                  </a:lnTo>
                  <a:lnTo>
                    <a:pt x="0" y="81776"/>
                  </a:lnTo>
                  <a:lnTo>
                    <a:pt x="0" y="120000"/>
                  </a:lnTo>
                </a:path>
              </a:pathLst>
            </a:custGeom>
            <a:noFill/>
            <a:ln w="25400" cap="flat" cmpd="sng">
              <a:solidFill>
                <a:srgbClr val="1D64A8"/>
              </a:solidFill>
              <a:prstDash val="solid"/>
              <a:round/>
              <a:headEnd type="none" w="sm" len="sm"/>
              <a:tailEnd type="none" w="sm" len="sm"/>
            </a:ln>
          </p:spPr>
        </p:sp>
        <p:sp>
          <p:nvSpPr>
            <p:cNvPr id="183" name="Google Shape;183;p13"/>
            <p:cNvSpPr/>
            <p:nvPr/>
          </p:nvSpPr>
          <p:spPr>
            <a:xfrm>
              <a:off x="2327425" y="1976"/>
              <a:ext cx="3079354" cy="653766"/>
            </a:xfrm>
            <a:prstGeom prst="roundRect">
              <a:avLst>
                <a:gd name="adj" fmla="val 10000"/>
              </a:avLst>
            </a:prstGeom>
            <a:solidFill>
              <a:srgbClr val="0E458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84" name="Google Shape;184;p13"/>
            <p:cNvSpPr/>
            <p:nvPr/>
          </p:nvSpPr>
          <p:spPr>
            <a:xfrm>
              <a:off x="2441820" y="110651"/>
              <a:ext cx="3079354" cy="653766"/>
            </a:xfrm>
            <a:prstGeom prst="roundRect">
              <a:avLst>
                <a:gd name="adj" fmla="val 10000"/>
              </a:avLst>
            </a:prstGeom>
            <a:solidFill>
              <a:schemeClr val="lt1">
                <a:alpha val="89019"/>
              </a:schemeClr>
            </a:solidFill>
            <a:ln w="25400" cap="flat" cmpd="sng">
              <a:solidFill>
                <a:srgbClr val="267F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85" name="Google Shape;185;p13"/>
            <p:cNvSpPr txBox="1"/>
            <p:nvPr/>
          </p:nvSpPr>
          <p:spPr>
            <a:xfrm>
              <a:off x="2460968" y="129799"/>
              <a:ext cx="3041058" cy="61547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Understanding Standards &amp; Guidelines</a:t>
              </a:r>
              <a:endParaRPr sz="1800" b="0" i="0" u="none" strike="noStrike" cap="none">
                <a:solidFill>
                  <a:schemeClr val="dk1"/>
                </a:solidFill>
                <a:latin typeface="Calibri"/>
                <a:ea typeface="Calibri"/>
                <a:cs typeface="Calibri"/>
                <a:sym typeface="Calibri"/>
              </a:endParaRPr>
            </a:p>
          </p:txBody>
        </p:sp>
        <p:sp>
          <p:nvSpPr>
            <p:cNvPr id="186" name="Google Shape;186;p13"/>
            <p:cNvSpPr/>
            <p:nvPr/>
          </p:nvSpPr>
          <p:spPr>
            <a:xfrm>
              <a:off x="672580" y="955171"/>
              <a:ext cx="3116109" cy="653766"/>
            </a:xfrm>
            <a:prstGeom prst="roundRect">
              <a:avLst>
                <a:gd name="adj" fmla="val 10000"/>
              </a:avLst>
            </a:prstGeom>
            <a:solidFill>
              <a:srgbClr val="0E458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87" name="Google Shape;187;p13"/>
            <p:cNvSpPr/>
            <p:nvPr/>
          </p:nvSpPr>
          <p:spPr>
            <a:xfrm>
              <a:off x="786975" y="1063846"/>
              <a:ext cx="3116109" cy="653766"/>
            </a:xfrm>
            <a:prstGeom prst="roundRect">
              <a:avLst>
                <a:gd name="adj" fmla="val 10000"/>
              </a:avLst>
            </a:prstGeom>
            <a:solidFill>
              <a:schemeClr val="lt1">
                <a:alpha val="89019"/>
              </a:schemeClr>
            </a:solidFill>
            <a:ln w="25400" cap="flat" cmpd="sng">
              <a:solidFill>
                <a:srgbClr val="267F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88" name="Google Shape;188;p13"/>
            <p:cNvSpPr txBox="1"/>
            <p:nvPr/>
          </p:nvSpPr>
          <p:spPr>
            <a:xfrm>
              <a:off x="806123" y="1082994"/>
              <a:ext cx="3077813" cy="61547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Standards</a:t>
              </a:r>
              <a:endParaRPr sz="1900" b="0" i="0" u="none" strike="noStrike" cap="none">
                <a:solidFill>
                  <a:schemeClr val="dk1"/>
                </a:solidFill>
                <a:latin typeface="Calibri"/>
                <a:ea typeface="Calibri"/>
                <a:cs typeface="Calibri"/>
                <a:sym typeface="Calibri"/>
              </a:endParaRPr>
            </a:p>
          </p:txBody>
        </p:sp>
        <p:sp>
          <p:nvSpPr>
            <p:cNvPr id="189" name="Google Shape;189;p13"/>
            <p:cNvSpPr/>
            <p:nvPr/>
          </p:nvSpPr>
          <p:spPr>
            <a:xfrm>
              <a:off x="672580" y="1908366"/>
              <a:ext cx="3116109" cy="653766"/>
            </a:xfrm>
            <a:prstGeom prst="roundRect">
              <a:avLst>
                <a:gd name="adj" fmla="val 10000"/>
              </a:avLst>
            </a:prstGeom>
            <a:solidFill>
              <a:srgbClr val="0E458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0" name="Google Shape;190;p13"/>
            <p:cNvSpPr/>
            <p:nvPr/>
          </p:nvSpPr>
          <p:spPr>
            <a:xfrm>
              <a:off x="786975" y="2017042"/>
              <a:ext cx="3116109" cy="653766"/>
            </a:xfrm>
            <a:prstGeom prst="roundRect">
              <a:avLst>
                <a:gd name="adj" fmla="val 10000"/>
              </a:avLst>
            </a:prstGeom>
            <a:solidFill>
              <a:schemeClr val="lt1">
                <a:alpha val="89019"/>
              </a:schemeClr>
            </a:solidFill>
            <a:ln w="25400" cap="flat" cmpd="sng">
              <a:solidFill>
                <a:srgbClr val="267F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1" name="Google Shape;191;p13"/>
            <p:cNvSpPr txBox="1"/>
            <p:nvPr/>
          </p:nvSpPr>
          <p:spPr>
            <a:xfrm>
              <a:off x="806123" y="2036190"/>
              <a:ext cx="3077813" cy="61547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Indispensable requirements</a:t>
              </a:r>
              <a:endParaRPr sz="1800" b="0" i="0" u="none" strike="noStrike" cap="none">
                <a:solidFill>
                  <a:schemeClr val="dk1"/>
                </a:solidFill>
                <a:latin typeface="Calibri"/>
                <a:ea typeface="Calibri"/>
                <a:cs typeface="Calibri"/>
                <a:sym typeface="Calibri"/>
              </a:endParaRPr>
            </a:p>
          </p:txBody>
        </p:sp>
        <p:sp>
          <p:nvSpPr>
            <p:cNvPr id="192" name="Google Shape;192;p13"/>
            <p:cNvSpPr/>
            <p:nvPr/>
          </p:nvSpPr>
          <p:spPr>
            <a:xfrm>
              <a:off x="672580" y="2861562"/>
              <a:ext cx="3116109" cy="653766"/>
            </a:xfrm>
            <a:prstGeom prst="roundRect">
              <a:avLst>
                <a:gd name="adj" fmla="val 10000"/>
              </a:avLst>
            </a:prstGeom>
            <a:solidFill>
              <a:srgbClr val="0E458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3" name="Google Shape;193;p13"/>
            <p:cNvSpPr/>
            <p:nvPr/>
          </p:nvSpPr>
          <p:spPr>
            <a:xfrm>
              <a:off x="786975" y="2970237"/>
              <a:ext cx="3116109" cy="653766"/>
            </a:xfrm>
            <a:prstGeom prst="roundRect">
              <a:avLst>
                <a:gd name="adj" fmla="val 10000"/>
              </a:avLst>
            </a:prstGeom>
            <a:solidFill>
              <a:schemeClr val="lt1">
                <a:alpha val="89019"/>
              </a:schemeClr>
            </a:solidFill>
            <a:ln w="25400" cap="flat" cmpd="sng">
              <a:solidFill>
                <a:srgbClr val="267F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4" name="Google Shape;194;p13"/>
            <p:cNvSpPr txBox="1"/>
            <p:nvPr/>
          </p:nvSpPr>
          <p:spPr>
            <a:xfrm>
              <a:off x="806123" y="2989385"/>
              <a:ext cx="3077813" cy="61547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Achievable by any &amp; all programs of quality</a:t>
              </a:r>
              <a:endParaRPr sz="1800" b="0" i="0" u="none" strike="noStrike" cap="none">
                <a:solidFill>
                  <a:schemeClr val="dk1"/>
                </a:solidFill>
                <a:latin typeface="Calibri"/>
                <a:ea typeface="Calibri"/>
                <a:cs typeface="Calibri"/>
                <a:sym typeface="Calibri"/>
              </a:endParaRPr>
            </a:p>
          </p:txBody>
        </p:sp>
        <p:sp>
          <p:nvSpPr>
            <p:cNvPr id="195" name="Google Shape;195;p13"/>
            <p:cNvSpPr/>
            <p:nvPr/>
          </p:nvSpPr>
          <p:spPr>
            <a:xfrm>
              <a:off x="672580" y="3814757"/>
              <a:ext cx="3116109" cy="653766"/>
            </a:xfrm>
            <a:prstGeom prst="roundRect">
              <a:avLst>
                <a:gd name="adj" fmla="val 10000"/>
              </a:avLst>
            </a:prstGeom>
            <a:solidFill>
              <a:srgbClr val="0E458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6" name="Google Shape;196;p13"/>
            <p:cNvSpPr/>
            <p:nvPr/>
          </p:nvSpPr>
          <p:spPr>
            <a:xfrm>
              <a:off x="786975" y="3923432"/>
              <a:ext cx="3116109" cy="653766"/>
            </a:xfrm>
            <a:prstGeom prst="roundRect">
              <a:avLst>
                <a:gd name="adj" fmla="val 10000"/>
              </a:avLst>
            </a:prstGeom>
            <a:solidFill>
              <a:schemeClr val="lt1">
                <a:alpha val="89019"/>
              </a:schemeClr>
            </a:solidFill>
            <a:ln w="25400" cap="flat" cmpd="sng">
              <a:solidFill>
                <a:srgbClr val="267F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7" name="Google Shape;197;p13"/>
            <p:cNvSpPr txBox="1"/>
            <p:nvPr/>
          </p:nvSpPr>
          <p:spPr>
            <a:xfrm>
              <a:off x="806123" y="3942580"/>
              <a:ext cx="3077813" cy="61547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US" sz="1800" b="0" i="0" u="none" strike="noStrike" cap="none">
                  <a:solidFill>
                    <a:schemeClr val="dk1"/>
                  </a:solidFill>
                  <a:latin typeface="Calibri"/>
                  <a:ea typeface="Calibri"/>
                  <a:cs typeface="Calibri"/>
                  <a:sym typeface="Calibri"/>
                </a:rPr>
                <a:t>Appear in </a:t>
              </a:r>
              <a:r>
                <a:rPr lang="en-US" sz="1800" b="1" i="0" u="none" strike="noStrike" cap="none">
                  <a:solidFill>
                    <a:schemeClr val="dk1"/>
                  </a:solidFill>
                  <a:latin typeface="Calibri"/>
                  <a:ea typeface="Calibri"/>
                  <a:cs typeface="Calibri"/>
                  <a:sym typeface="Calibri"/>
                </a:rPr>
                <a:t>bold</a:t>
              </a:r>
              <a:r>
                <a:rPr lang="en-US" sz="1800" b="0" i="0" u="none" strike="noStrike" cap="none">
                  <a:solidFill>
                    <a:schemeClr val="dk1"/>
                  </a:solidFill>
                  <a:latin typeface="Calibri"/>
                  <a:ea typeface="Calibri"/>
                  <a:cs typeface="Calibri"/>
                  <a:sym typeface="Calibri"/>
                </a:rPr>
                <a:t> type</a:t>
              </a:r>
              <a:endParaRPr sz="1800" b="0" i="0" u="none" strike="noStrike" cap="none">
                <a:solidFill>
                  <a:schemeClr val="dk1"/>
                </a:solidFill>
                <a:latin typeface="Calibri"/>
                <a:ea typeface="Calibri"/>
                <a:cs typeface="Calibri"/>
                <a:sym typeface="Calibri"/>
              </a:endParaRPr>
            </a:p>
          </p:txBody>
        </p:sp>
        <p:sp>
          <p:nvSpPr>
            <p:cNvPr id="198" name="Google Shape;198;p13"/>
            <p:cNvSpPr/>
            <p:nvPr/>
          </p:nvSpPr>
          <p:spPr>
            <a:xfrm>
              <a:off x="672580" y="4767952"/>
              <a:ext cx="3116109" cy="653766"/>
            </a:xfrm>
            <a:prstGeom prst="roundRect">
              <a:avLst>
                <a:gd name="adj" fmla="val 10000"/>
              </a:avLst>
            </a:prstGeom>
            <a:solidFill>
              <a:srgbClr val="0E458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9" name="Google Shape;199;p13"/>
            <p:cNvSpPr/>
            <p:nvPr/>
          </p:nvSpPr>
          <p:spPr>
            <a:xfrm>
              <a:off x="786975" y="4876628"/>
              <a:ext cx="3116109" cy="653766"/>
            </a:xfrm>
            <a:prstGeom prst="roundRect">
              <a:avLst>
                <a:gd name="adj" fmla="val 10000"/>
              </a:avLst>
            </a:prstGeom>
            <a:solidFill>
              <a:schemeClr val="lt1">
                <a:alpha val="89019"/>
              </a:schemeClr>
            </a:solidFill>
            <a:ln w="25400" cap="flat" cmpd="sng">
              <a:solidFill>
                <a:srgbClr val="267F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0" name="Google Shape;200;p13"/>
            <p:cNvSpPr txBox="1"/>
            <p:nvPr/>
          </p:nvSpPr>
          <p:spPr>
            <a:xfrm>
              <a:off x="806123" y="4895776"/>
              <a:ext cx="3077813" cy="61547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US" sz="1800" b="0" i="0" u="none" strike="noStrike" cap="none">
                  <a:solidFill>
                    <a:schemeClr val="dk1"/>
                  </a:solidFill>
                  <a:latin typeface="Calibri"/>
                  <a:ea typeface="Calibri"/>
                  <a:cs typeface="Calibri"/>
                  <a:sym typeface="Calibri"/>
                </a:rPr>
                <a:t>Use </a:t>
              </a:r>
              <a:r>
                <a:rPr lang="en-US" sz="1800" b="1" i="0" u="none" strike="noStrike" cap="none">
                  <a:solidFill>
                    <a:schemeClr val="dk1"/>
                  </a:solidFill>
                  <a:latin typeface="Calibri"/>
                  <a:ea typeface="Calibri"/>
                  <a:cs typeface="Calibri"/>
                  <a:sym typeface="Calibri"/>
                </a:rPr>
                <a:t>must</a:t>
              </a:r>
              <a:r>
                <a:rPr lang="en-US" sz="1800" b="0" i="0" u="none" strike="noStrike" cap="none">
                  <a:solidFill>
                    <a:schemeClr val="dk1"/>
                  </a:solidFill>
                  <a:latin typeface="Calibri"/>
                  <a:ea typeface="Calibri"/>
                  <a:cs typeface="Calibri"/>
                  <a:sym typeface="Calibri"/>
                </a:rPr>
                <a:t> &amp; </a:t>
              </a:r>
              <a:r>
                <a:rPr lang="en-US" sz="1800" b="1" i="0" u="none" strike="noStrike" cap="none">
                  <a:solidFill>
                    <a:schemeClr val="dk1"/>
                  </a:solidFill>
                  <a:latin typeface="Calibri"/>
                  <a:ea typeface="Calibri"/>
                  <a:cs typeface="Calibri"/>
                  <a:sym typeface="Calibri"/>
                </a:rPr>
                <a:t>shall</a:t>
              </a:r>
              <a:endParaRPr sz="1800" b="0" i="0" u="none" strike="noStrike" cap="none">
                <a:solidFill>
                  <a:schemeClr val="dk1"/>
                </a:solidFill>
                <a:latin typeface="Calibri"/>
                <a:ea typeface="Calibri"/>
                <a:cs typeface="Calibri"/>
                <a:sym typeface="Calibri"/>
              </a:endParaRPr>
            </a:p>
          </p:txBody>
        </p:sp>
        <p:sp>
          <p:nvSpPr>
            <p:cNvPr id="201" name="Google Shape;201;p13"/>
            <p:cNvSpPr/>
            <p:nvPr/>
          </p:nvSpPr>
          <p:spPr>
            <a:xfrm>
              <a:off x="4017480" y="955171"/>
              <a:ext cx="3044143" cy="653766"/>
            </a:xfrm>
            <a:prstGeom prst="roundRect">
              <a:avLst>
                <a:gd name="adj" fmla="val 10000"/>
              </a:avLst>
            </a:prstGeom>
            <a:solidFill>
              <a:srgbClr val="0E458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2" name="Google Shape;202;p13"/>
            <p:cNvSpPr/>
            <p:nvPr/>
          </p:nvSpPr>
          <p:spPr>
            <a:xfrm>
              <a:off x="4131875" y="1063846"/>
              <a:ext cx="3044143" cy="653766"/>
            </a:xfrm>
            <a:prstGeom prst="roundRect">
              <a:avLst>
                <a:gd name="adj" fmla="val 10000"/>
              </a:avLst>
            </a:prstGeom>
            <a:solidFill>
              <a:schemeClr val="lt1">
                <a:alpha val="89019"/>
              </a:schemeClr>
            </a:solidFill>
            <a:ln w="25400" cap="flat" cmpd="sng">
              <a:solidFill>
                <a:srgbClr val="267F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3" name="Google Shape;203;p13"/>
            <p:cNvSpPr txBox="1"/>
            <p:nvPr/>
          </p:nvSpPr>
          <p:spPr>
            <a:xfrm>
              <a:off x="4151023" y="1082994"/>
              <a:ext cx="3005847" cy="61547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Guidelines</a:t>
              </a:r>
              <a:endParaRPr sz="1800" b="0" i="0" u="none" strike="noStrike" cap="none">
                <a:solidFill>
                  <a:schemeClr val="dk1"/>
                </a:solidFill>
                <a:latin typeface="Calibri"/>
                <a:ea typeface="Calibri"/>
                <a:cs typeface="Calibri"/>
                <a:sym typeface="Calibri"/>
              </a:endParaRPr>
            </a:p>
          </p:txBody>
        </p:sp>
        <p:sp>
          <p:nvSpPr>
            <p:cNvPr id="204" name="Google Shape;204;p13"/>
            <p:cNvSpPr/>
            <p:nvPr/>
          </p:nvSpPr>
          <p:spPr>
            <a:xfrm>
              <a:off x="4017480" y="1908366"/>
              <a:ext cx="3044143" cy="653766"/>
            </a:xfrm>
            <a:prstGeom prst="roundRect">
              <a:avLst>
                <a:gd name="adj" fmla="val 10000"/>
              </a:avLst>
            </a:prstGeom>
            <a:solidFill>
              <a:srgbClr val="0E458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5" name="Google Shape;205;p13"/>
            <p:cNvSpPr/>
            <p:nvPr/>
          </p:nvSpPr>
          <p:spPr>
            <a:xfrm>
              <a:off x="4131875" y="2017042"/>
              <a:ext cx="3044143" cy="653766"/>
            </a:xfrm>
            <a:prstGeom prst="roundRect">
              <a:avLst>
                <a:gd name="adj" fmla="val 10000"/>
              </a:avLst>
            </a:prstGeom>
            <a:solidFill>
              <a:schemeClr val="lt1">
                <a:alpha val="89019"/>
              </a:schemeClr>
            </a:solidFill>
            <a:ln w="25400" cap="flat" cmpd="sng">
              <a:solidFill>
                <a:srgbClr val="267F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6" name="Google Shape;206;p13"/>
            <p:cNvSpPr txBox="1"/>
            <p:nvPr/>
          </p:nvSpPr>
          <p:spPr>
            <a:xfrm>
              <a:off x="4151023" y="2036190"/>
              <a:ext cx="3005847" cy="61547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Clarify &amp; amplify Standards</a:t>
              </a:r>
              <a:endParaRPr sz="1800" b="0" i="0" u="none" strike="noStrike" cap="none">
                <a:solidFill>
                  <a:schemeClr val="dk1"/>
                </a:solidFill>
                <a:latin typeface="Calibri"/>
                <a:ea typeface="Calibri"/>
                <a:cs typeface="Calibri"/>
                <a:sym typeface="Calibri"/>
              </a:endParaRPr>
            </a:p>
          </p:txBody>
        </p:sp>
        <p:sp>
          <p:nvSpPr>
            <p:cNvPr id="207" name="Google Shape;207;p13"/>
            <p:cNvSpPr/>
            <p:nvPr/>
          </p:nvSpPr>
          <p:spPr>
            <a:xfrm>
              <a:off x="4017480" y="2861562"/>
              <a:ext cx="3044143" cy="653766"/>
            </a:xfrm>
            <a:prstGeom prst="roundRect">
              <a:avLst>
                <a:gd name="adj" fmla="val 10000"/>
              </a:avLst>
            </a:prstGeom>
            <a:solidFill>
              <a:srgbClr val="0E458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8" name="Google Shape;208;p13"/>
            <p:cNvSpPr/>
            <p:nvPr/>
          </p:nvSpPr>
          <p:spPr>
            <a:xfrm>
              <a:off x="4131875" y="2970237"/>
              <a:ext cx="3044143" cy="653766"/>
            </a:xfrm>
            <a:prstGeom prst="roundRect">
              <a:avLst>
                <a:gd name="adj" fmla="val 10000"/>
              </a:avLst>
            </a:prstGeom>
            <a:solidFill>
              <a:schemeClr val="lt1">
                <a:alpha val="89019"/>
              </a:schemeClr>
            </a:solidFill>
            <a:ln w="25400" cap="flat" cmpd="sng">
              <a:solidFill>
                <a:srgbClr val="267F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9" name="Google Shape;209;p13"/>
            <p:cNvSpPr txBox="1"/>
            <p:nvPr/>
          </p:nvSpPr>
          <p:spPr>
            <a:xfrm>
              <a:off x="4151023" y="2989385"/>
              <a:ext cx="3005847" cy="61547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US" sz="1600" b="0" i="0" u="none" strike="noStrike" cap="none">
                  <a:solidFill>
                    <a:schemeClr val="dk1"/>
                  </a:solidFill>
                  <a:latin typeface="Calibri"/>
                  <a:ea typeface="Calibri"/>
                  <a:cs typeface="Calibri"/>
                  <a:sym typeface="Calibri"/>
                </a:rPr>
                <a:t>Guide enhanced practice beyond essential function</a:t>
              </a:r>
              <a:endParaRPr sz="1600" b="0" i="0" u="none" strike="noStrike" cap="none">
                <a:solidFill>
                  <a:schemeClr val="dk1"/>
                </a:solidFill>
                <a:latin typeface="Calibri"/>
                <a:ea typeface="Calibri"/>
                <a:cs typeface="Calibri"/>
                <a:sym typeface="Calibri"/>
              </a:endParaRPr>
            </a:p>
          </p:txBody>
        </p:sp>
        <p:sp>
          <p:nvSpPr>
            <p:cNvPr id="210" name="Google Shape;210;p13"/>
            <p:cNvSpPr/>
            <p:nvPr/>
          </p:nvSpPr>
          <p:spPr>
            <a:xfrm>
              <a:off x="4017480" y="3814757"/>
              <a:ext cx="3044143" cy="653766"/>
            </a:xfrm>
            <a:prstGeom prst="roundRect">
              <a:avLst>
                <a:gd name="adj" fmla="val 10000"/>
              </a:avLst>
            </a:prstGeom>
            <a:solidFill>
              <a:srgbClr val="0E458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1" name="Google Shape;211;p13"/>
            <p:cNvSpPr/>
            <p:nvPr/>
          </p:nvSpPr>
          <p:spPr>
            <a:xfrm>
              <a:off x="4131875" y="3923432"/>
              <a:ext cx="3044143" cy="653766"/>
            </a:xfrm>
            <a:prstGeom prst="roundRect">
              <a:avLst>
                <a:gd name="adj" fmla="val 10000"/>
              </a:avLst>
            </a:prstGeom>
            <a:solidFill>
              <a:schemeClr val="lt1">
                <a:alpha val="89019"/>
              </a:schemeClr>
            </a:solidFill>
            <a:ln w="25400" cap="flat" cmpd="sng">
              <a:solidFill>
                <a:srgbClr val="267F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2" name="Google Shape;212;p13"/>
            <p:cNvSpPr txBox="1"/>
            <p:nvPr/>
          </p:nvSpPr>
          <p:spPr>
            <a:xfrm>
              <a:off x="4151023" y="3942580"/>
              <a:ext cx="3005847" cy="61547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US" sz="1800" b="0" i="0" u="none" strike="noStrike" cap="none">
                  <a:solidFill>
                    <a:schemeClr val="dk1"/>
                  </a:solidFill>
                  <a:latin typeface="Calibri"/>
                  <a:ea typeface="Calibri"/>
                  <a:cs typeface="Calibri"/>
                  <a:sym typeface="Calibri"/>
                </a:rPr>
                <a:t>Appear in light-faced type</a:t>
              </a:r>
              <a:endParaRPr sz="1800" b="0" i="0" u="none" strike="noStrike" cap="none">
                <a:solidFill>
                  <a:schemeClr val="dk1"/>
                </a:solidFill>
                <a:latin typeface="Calibri"/>
                <a:ea typeface="Calibri"/>
                <a:cs typeface="Calibri"/>
                <a:sym typeface="Calibri"/>
              </a:endParaRPr>
            </a:p>
          </p:txBody>
        </p:sp>
        <p:sp>
          <p:nvSpPr>
            <p:cNvPr id="213" name="Google Shape;213;p13"/>
            <p:cNvSpPr/>
            <p:nvPr/>
          </p:nvSpPr>
          <p:spPr>
            <a:xfrm>
              <a:off x="4017480" y="4767952"/>
              <a:ext cx="3044143" cy="653766"/>
            </a:xfrm>
            <a:prstGeom prst="roundRect">
              <a:avLst>
                <a:gd name="adj" fmla="val 10000"/>
              </a:avLst>
            </a:prstGeom>
            <a:solidFill>
              <a:srgbClr val="0E458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4" name="Google Shape;214;p13"/>
            <p:cNvSpPr/>
            <p:nvPr/>
          </p:nvSpPr>
          <p:spPr>
            <a:xfrm>
              <a:off x="4131875" y="4876628"/>
              <a:ext cx="3044143" cy="653766"/>
            </a:xfrm>
            <a:prstGeom prst="roundRect">
              <a:avLst>
                <a:gd name="adj" fmla="val 10000"/>
              </a:avLst>
            </a:prstGeom>
            <a:solidFill>
              <a:schemeClr val="lt1">
                <a:alpha val="89019"/>
              </a:schemeClr>
            </a:solidFill>
            <a:ln w="25400" cap="flat" cmpd="sng">
              <a:solidFill>
                <a:srgbClr val="267F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5" name="Google Shape;215;p13"/>
            <p:cNvSpPr txBox="1"/>
            <p:nvPr/>
          </p:nvSpPr>
          <p:spPr>
            <a:xfrm>
              <a:off x="4151023" y="4895776"/>
              <a:ext cx="3005847" cy="61547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US" sz="1800" b="0" i="0" u="none" strike="noStrike" cap="none">
                  <a:solidFill>
                    <a:schemeClr val="dk1"/>
                  </a:solidFill>
                  <a:latin typeface="Calibri"/>
                  <a:ea typeface="Calibri"/>
                  <a:cs typeface="Calibri"/>
                  <a:sym typeface="Calibri"/>
                </a:rPr>
                <a:t>Use verbs </a:t>
              </a:r>
              <a:r>
                <a:rPr lang="en-US" sz="1800" b="1" i="0" u="none" strike="noStrike" cap="none">
                  <a:solidFill>
                    <a:schemeClr val="dk1"/>
                  </a:solidFill>
                  <a:latin typeface="Calibri"/>
                  <a:ea typeface="Calibri"/>
                  <a:cs typeface="Calibri"/>
                  <a:sym typeface="Calibri"/>
                </a:rPr>
                <a:t>should</a:t>
              </a:r>
              <a:r>
                <a:rPr lang="en-US" sz="1800" b="0" i="0" u="none" strike="noStrike" cap="none">
                  <a:solidFill>
                    <a:schemeClr val="dk1"/>
                  </a:solidFill>
                  <a:latin typeface="Calibri"/>
                  <a:ea typeface="Calibri"/>
                  <a:cs typeface="Calibri"/>
                  <a:sym typeface="Calibri"/>
                </a:rPr>
                <a:t> &amp; </a:t>
              </a:r>
              <a:r>
                <a:rPr lang="en-US" sz="1800" b="1" i="0" u="none" strike="noStrike" cap="none">
                  <a:solidFill>
                    <a:schemeClr val="dk1"/>
                  </a:solidFill>
                  <a:latin typeface="Calibri"/>
                  <a:ea typeface="Calibri"/>
                  <a:cs typeface="Calibri"/>
                  <a:sym typeface="Calibri"/>
                </a:rPr>
                <a:t>may</a:t>
              </a: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body" idx="1"/>
          </p:nvPr>
        </p:nvSpPr>
        <p:spPr>
          <a:xfrm>
            <a:off x="511901" y="2042730"/>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3600"/>
              <a:buNone/>
            </a:pPr>
            <a:r>
              <a:rPr lang="en-US" sz="3600" b="1"/>
              <a:t>CAS Learning and Domains and Dimensions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5"/>
          <p:cNvSpPr txBox="1">
            <a:spLocks noGrp="1"/>
          </p:cNvSpPr>
          <p:nvPr>
            <p:ph type="body" idx="1"/>
          </p:nvPr>
        </p:nvSpPr>
        <p:spPr>
          <a:xfrm>
            <a:off x="492272" y="244792"/>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Student Learning, Development, and Success Section</a:t>
            </a:r>
            <a:endParaRPr/>
          </a:p>
        </p:txBody>
      </p:sp>
      <p:sp>
        <p:nvSpPr>
          <p:cNvPr id="228" name="Google Shape;228;p15"/>
          <p:cNvSpPr txBox="1">
            <a:spLocks noGrp="1"/>
          </p:cNvSpPr>
          <p:nvPr>
            <p:ph type="body" idx="2"/>
          </p:nvPr>
        </p:nvSpPr>
        <p:spPr>
          <a:xfrm>
            <a:off x="492272" y="1225826"/>
            <a:ext cx="3812099" cy="2930538"/>
          </a:xfrm>
          <a:prstGeom prst="rect">
            <a:avLst/>
          </a:prstGeom>
          <a:noFill/>
          <a:ln>
            <a:noFill/>
          </a:ln>
        </p:spPr>
        <p:txBody>
          <a:bodyPr spcFirstLastPara="1" wrap="square" lIns="19575" tIns="19575" rIns="19575" bIns="19575" anchor="t" anchorCtr="0">
            <a:noAutofit/>
          </a:bodyPr>
          <a:lstStyle/>
          <a:p>
            <a:pPr marL="0" lvl="0" indent="0" algn="l" rtl="0">
              <a:lnSpc>
                <a:spcPct val="100000"/>
              </a:lnSpc>
              <a:spcBef>
                <a:spcPts val="0"/>
              </a:spcBef>
              <a:spcAft>
                <a:spcPts val="0"/>
              </a:spcAft>
              <a:buClr>
                <a:srgbClr val="0F4A94"/>
              </a:buClr>
              <a:buSzPts val="2000"/>
              <a:buNone/>
            </a:pPr>
            <a:r>
              <a:rPr lang="en-US" sz="2000"/>
              <a:t>Six Student Learning &amp; Development Outcome Domains are a part of the CAS General Standards</a:t>
            </a:r>
            <a:endParaRPr/>
          </a:p>
          <a:p>
            <a:pPr marL="0" lvl="0" indent="0" algn="l" rtl="0">
              <a:lnSpc>
                <a:spcPct val="100000"/>
              </a:lnSpc>
              <a:spcBef>
                <a:spcPts val="0"/>
              </a:spcBef>
              <a:spcAft>
                <a:spcPts val="0"/>
              </a:spcAft>
              <a:buClr>
                <a:srgbClr val="0F4A94"/>
              </a:buClr>
              <a:buSzPts val="2000"/>
              <a:buNone/>
            </a:pPr>
            <a:endParaRPr sz="2000"/>
          </a:p>
          <a:p>
            <a:pPr marL="0" lvl="0" indent="0" algn="l" rtl="0">
              <a:lnSpc>
                <a:spcPct val="100000"/>
              </a:lnSpc>
              <a:spcBef>
                <a:spcPts val="0"/>
              </a:spcBef>
              <a:spcAft>
                <a:spcPts val="0"/>
              </a:spcAft>
              <a:buClr>
                <a:srgbClr val="0F4A94"/>
              </a:buClr>
              <a:buSzPts val="2000"/>
              <a:buNone/>
            </a:pPr>
            <a:r>
              <a:rPr lang="en-US" sz="2000"/>
              <a:t>Stated expectation in the CAS General Standards that all functional area programs must place emphasis on identifying relevant learning outcomes and assessing their achievement by students</a:t>
            </a:r>
            <a:endParaRPr/>
          </a:p>
          <a:p>
            <a:pPr marL="0" lvl="0" indent="0" algn="ctr" rtl="0">
              <a:lnSpc>
                <a:spcPct val="100000"/>
              </a:lnSpc>
              <a:spcBef>
                <a:spcPts val="0"/>
              </a:spcBef>
              <a:spcAft>
                <a:spcPts val="0"/>
              </a:spcAft>
              <a:buClr>
                <a:srgbClr val="0F4A94"/>
              </a:buClr>
              <a:buSzPts val="1275"/>
              <a:buNone/>
            </a:pPr>
            <a:endParaRPr/>
          </a:p>
        </p:txBody>
      </p:sp>
      <p:pic>
        <p:nvPicPr>
          <p:cNvPr id="229" name="Google Shape;229;p15" descr="MPj04394190000[1]"/>
          <p:cNvPicPr preferRelativeResize="0"/>
          <p:nvPr/>
        </p:nvPicPr>
        <p:blipFill rotWithShape="1">
          <a:blip r:embed="rId3">
            <a:alphaModFix/>
          </a:blip>
          <a:srcRect t="12484" b="12484"/>
          <a:stretch/>
        </p:blipFill>
        <p:spPr>
          <a:xfrm>
            <a:off x="4304371" y="1310221"/>
            <a:ext cx="2464358" cy="276174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6"/>
          <p:cNvSpPr txBox="1">
            <a:spLocks noGrp="1"/>
          </p:cNvSpPr>
          <p:nvPr>
            <p:ph type="body" idx="1"/>
          </p:nvPr>
        </p:nvSpPr>
        <p:spPr>
          <a:xfrm>
            <a:off x="492272" y="334002"/>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CAS Learning and Development Outcomes</a:t>
            </a:r>
            <a:endParaRPr/>
          </a:p>
        </p:txBody>
      </p:sp>
      <p:sp>
        <p:nvSpPr>
          <p:cNvPr id="236" name="Google Shape;236;p16"/>
          <p:cNvSpPr txBox="1">
            <a:spLocks noGrp="1"/>
          </p:cNvSpPr>
          <p:nvPr>
            <p:ph type="body" idx="2"/>
          </p:nvPr>
        </p:nvSpPr>
        <p:spPr>
          <a:xfrm>
            <a:off x="492271" y="1292938"/>
            <a:ext cx="5834199" cy="3215119"/>
          </a:xfrm>
          <a:prstGeom prst="rect">
            <a:avLst/>
          </a:prstGeom>
          <a:noFill/>
          <a:ln>
            <a:noFill/>
          </a:ln>
        </p:spPr>
        <p:txBody>
          <a:bodyPr spcFirstLastPara="1" wrap="square" lIns="19575" tIns="19575" rIns="19575" bIns="19575" anchor="t" anchorCtr="0">
            <a:noAutofit/>
          </a:bodyPr>
          <a:lstStyle/>
          <a:p>
            <a:pPr marL="0" lvl="0" indent="0" algn="l" rtl="0">
              <a:lnSpc>
                <a:spcPct val="90000"/>
              </a:lnSpc>
              <a:spcBef>
                <a:spcPts val="0"/>
              </a:spcBef>
              <a:spcAft>
                <a:spcPts val="0"/>
              </a:spcAft>
              <a:buClr>
                <a:schemeClr val="dk1"/>
              </a:buClr>
              <a:buSzPts val="3000"/>
              <a:buNone/>
            </a:pPr>
            <a:r>
              <a:rPr lang="en-US" sz="2400">
                <a:latin typeface="Arial"/>
                <a:ea typeface="Arial"/>
                <a:cs typeface="Arial"/>
                <a:sym typeface="Arial"/>
              </a:rPr>
              <a:t>Part of the CAS General Standards</a:t>
            </a:r>
            <a:endParaRPr/>
          </a:p>
          <a:p>
            <a:pPr marL="285750" lvl="0" indent="-285750" algn="l" rtl="0">
              <a:lnSpc>
                <a:spcPct val="90000"/>
              </a:lnSpc>
              <a:spcBef>
                <a:spcPts val="0"/>
              </a:spcBef>
              <a:spcAft>
                <a:spcPts val="0"/>
              </a:spcAft>
              <a:buClr>
                <a:srgbClr val="0E458A"/>
              </a:buClr>
              <a:buSzPts val="3120"/>
              <a:buFont typeface="Arial"/>
              <a:buChar char="•"/>
            </a:pPr>
            <a:r>
              <a:rPr lang="en-US" sz="2400">
                <a:latin typeface="Arial"/>
                <a:ea typeface="Arial"/>
                <a:cs typeface="Arial"/>
                <a:sym typeface="Arial"/>
              </a:rPr>
              <a:t>Knowledge acquisition, construction, integration, and application </a:t>
            </a:r>
            <a:endParaRPr/>
          </a:p>
          <a:p>
            <a:pPr marL="285750" lvl="0" indent="-285750" algn="l" rtl="0">
              <a:lnSpc>
                <a:spcPct val="90000"/>
              </a:lnSpc>
              <a:spcBef>
                <a:spcPts val="0"/>
              </a:spcBef>
              <a:spcAft>
                <a:spcPts val="0"/>
              </a:spcAft>
              <a:buClr>
                <a:srgbClr val="0E458A"/>
              </a:buClr>
              <a:buSzPts val="3120"/>
              <a:buFont typeface="Arial"/>
              <a:buChar char="•"/>
            </a:pPr>
            <a:r>
              <a:rPr lang="en-US" sz="2400">
                <a:latin typeface="Arial"/>
                <a:ea typeface="Arial"/>
                <a:cs typeface="Arial"/>
                <a:sym typeface="Arial"/>
              </a:rPr>
              <a:t>Cognitive Complexity</a:t>
            </a:r>
            <a:endParaRPr/>
          </a:p>
          <a:p>
            <a:pPr marL="285750" lvl="0" indent="-285750" algn="l" rtl="0">
              <a:lnSpc>
                <a:spcPct val="90000"/>
              </a:lnSpc>
              <a:spcBef>
                <a:spcPts val="0"/>
              </a:spcBef>
              <a:spcAft>
                <a:spcPts val="0"/>
              </a:spcAft>
              <a:buClr>
                <a:srgbClr val="0E458A"/>
              </a:buClr>
              <a:buSzPts val="3120"/>
              <a:buFont typeface="Arial"/>
              <a:buChar char="•"/>
            </a:pPr>
            <a:r>
              <a:rPr lang="en-US" sz="2400">
                <a:latin typeface="Arial"/>
                <a:ea typeface="Arial"/>
                <a:cs typeface="Arial"/>
                <a:sym typeface="Arial"/>
              </a:rPr>
              <a:t>Intrapersonal Development </a:t>
            </a:r>
            <a:endParaRPr/>
          </a:p>
          <a:p>
            <a:pPr marL="285750" lvl="0" indent="-285750" algn="l" rtl="0">
              <a:lnSpc>
                <a:spcPct val="90000"/>
              </a:lnSpc>
              <a:spcBef>
                <a:spcPts val="0"/>
              </a:spcBef>
              <a:spcAft>
                <a:spcPts val="0"/>
              </a:spcAft>
              <a:buClr>
                <a:srgbClr val="0E458A"/>
              </a:buClr>
              <a:buSzPts val="3120"/>
              <a:buFont typeface="Arial"/>
              <a:buChar char="•"/>
            </a:pPr>
            <a:r>
              <a:rPr lang="en-US" sz="2400">
                <a:latin typeface="Arial"/>
                <a:ea typeface="Arial"/>
                <a:cs typeface="Arial"/>
                <a:sym typeface="Arial"/>
              </a:rPr>
              <a:t>Interpersonal Competence</a:t>
            </a:r>
            <a:endParaRPr/>
          </a:p>
          <a:p>
            <a:pPr marL="285750" lvl="0" indent="-285750" algn="l" rtl="0">
              <a:lnSpc>
                <a:spcPct val="90000"/>
              </a:lnSpc>
              <a:spcBef>
                <a:spcPts val="0"/>
              </a:spcBef>
              <a:spcAft>
                <a:spcPts val="0"/>
              </a:spcAft>
              <a:buClr>
                <a:srgbClr val="0E458A"/>
              </a:buClr>
              <a:buSzPts val="3120"/>
              <a:buFont typeface="Arial"/>
              <a:buChar char="•"/>
            </a:pPr>
            <a:r>
              <a:rPr lang="en-US" sz="2400">
                <a:latin typeface="Arial"/>
                <a:ea typeface="Arial"/>
                <a:cs typeface="Arial"/>
                <a:sym typeface="Arial"/>
              </a:rPr>
              <a:t>Humanitarianism and Civic Engagement </a:t>
            </a:r>
            <a:endParaRPr/>
          </a:p>
          <a:p>
            <a:pPr marL="285750" lvl="0" indent="-285750" algn="l" rtl="0">
              <a:lnSpc>
                <a:spcPct val="90000"/>
              </a:lnSpc>
              <a:spcBef>
                <a:spcPts val="0"/>
              </a:spcBef>
              <a:spcAft>
                <a:spcPts val="0"/>
              </a:spcAft>
              <a:buClr>
                <a:srgbClr val="0E458A"/>
              </a:buClr>
              <a:buSzPts val="3120"/>
              <a:buFont typeface="Arial"/>
              <a:buChar char="•"/>
            </a:pPr>
            <a:r>
              <a:rPr lang="en-US" sz="2400">
                <a:latin typeface="Arial"/>
                <a:ea typeface="Arial"/>
                <a:cs typeface="Arial"/>
                <a:sym typeface="Arial"/>
              </a:rPr>
              <a:t>Practical Competence</a:t>
            </a:r>
            <a:endParaRPr/>
          </a:p>
          <a:p>
            <a:pPr marL="0" lvl="0" indent="0" algn="ctr" rtl="0">
              <a:lnSpc>
                <a:spcPct val="100000"/>
              </a:lnSpc>
              <a:spcBef>
                <a:spcPts val="0"/>
              </a:spcBef>
              <a:spcAft>
                <a:spcPts val="0"/>
              </a:spcAft>
              <a:buClr>
                <a:srgbClr val="0F4A94"/>
              </a:buClr>
              <a:buSzPts val="1275"/>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7"/>
          <p:cNvSpPr txBox="1">
            <a:spLocks noGrp="1"/>
          </p:cNvSpPr>
          <p:nvPr>
            <p:ph type="body" idx="1"/>
          </p:nvPr>
        </p:nvSpPr>
        <p:spPr>
          <a:xfrm>
            <a:off x="492272" y="334002"/>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Student Learning, Development, and Success Section</a:t>
            </a:r>
            <a:endParaRPr/>
          </a:p>
        </p:txBody>
      </p:sp>
      <p:sp>
        <p:nvSpPr>
          <p:cNvPr id="243" name="Google Shape;243;p17"/>
          <p:cNvSpPr txBox="1">
            <a:spLocks noGrp="1"/>
          </p:cNvSpPr>
          <p:nvPr>
            <p:ph type="body" idx="2"/>
          </p:nvPr>
        </p:nvSpPr>
        <p:spPr>
          <a:xfrm>
            <a:off x="492272" y="1326185"/>
            <a:ext cx="5834199" cy="2930538"/>
          </a:xfrm>
          <a:prstGeom prst="rect">
            <a:avLst/>
          </a:prstGeom>
          <a:noFill/>
          <a:ln>
            <a:noFill/>
          </a:ln>
        </p:spPr>
        <p:txBody>
          <a:bodyPr spcFirstLastPara="1" wrap="square" lIns="19575" tIns="19575" rIns="19575" bIns="19575" anchor="t" anchorCtr="0">
            <a:noAutofit/>
          </a:bodyPr>
          <a:lstStyle/>
          <a:p>
            <a:pPr marL="0" lvl="0" indent="0" algn="l" rtl="0">
              <a:lnSpc>
                <a:spcPct val="100000"/>
              </a:lnSpc>
              <a:spcBef>
                <a:spcPts val="0"/>
              </a:spcBef>
              <a:spcAft>
                <a:spcPts val="0"/>
              </a:spcAft>
              <a:buClr>
                <a:schemeClr val="dk2"/>
              </a:buClr>
              <a:buSzPts val="2400"/>
              <a:buNone/>
            </a:pPr>
            <a:r>
              <a:rPr lang="en-US" sz="2400">
                <a:solidFill>
                  <a:schemeClr val="dk2"/>
                </a:solidFill>
              </a:rPr>
              <a:t>The functional area MUST…</a:t>
            </a:r>
            <a:endParaRPr/>
          </a:p>
          <a:p>
            <a:pPr marL="342900" lvl="0" indent="-304800" algn="l" rtl="0">
              <a:lnSpc>
                <a:spcPct val="100000"/>
              </a:lnSpc>
              <a:spcBef>
                <a:spcPts val="520"/>
              </a:spcBef>
              <a:spcAft>
                <a:spcPts val="0"/>
              </a:spcAft>
              <a:buClr>
                <a:schemeClr val="dk2"/>
              </a:buClr>
              <a:buSzPts val="2400"/>
              <a:buChar char="•"/>
            </a:pPr>
            <a:r>
              <a:rPr lang="en-US" sz="2400">
                <a:solidFill>
                  <a:schemeClr val="dk2"/>
                </a:solidFill>
              </a:rPr>
              <a:t>Provide evidence of the extent to which student learning and development outcomes are achieved</a:t>
            </a:r>
            <a:endParaRPr/>
          </a:p>
          <a:p>
            <a:pPr marL="342900" lvl="0" indent="-304800" algn="l" rtl="0">
              <a:lnSpc>
                <a:spcPct val="100000"/>
              </a:lnSpc>
              <a:spcBef>
                <a:spcPts val="520"/>
              </a:spcBef>
              <a:spcAft>
                <a:spcPts val="0"/>
              </a:spcAft>
              <a:buClr>
                <a:schemeClr val="dk2"/>
              </a:buClr>
              <a:buSzPts val="2400"/>
              <a:buChar char="•"/>
            </a:pPr>
            <a:r>
              <a:rPr lang="en-US" sz="2400">
                <a:solidFill>
                  <a:schemeClr val="dk2"/>
                </a:solidFill>
              </a:rPr>
              <a:t>Use evidence to create strategies for improving student learning, development, and success</a:t>
            </a:r>
            <a:endParaRPr/>
          </a:p>
          <a:p>
            <a:pPr marL="0" lvl="0" indent="0" algn="ctr" rtl="0">
              <a:lnSpc>
                <a:spcPct val="100000"/>
              </a:lnSpc>
              <a:spcBef>
                <a:spcPts val="0"/>
              </a:spcBef>
              <a:spcAft>
                <a:spcPts val="0"/>
              </a:spcAft>
              <a:buClr>
                <a:srgbClr val="0F4A94"/>
              </a:buClr>
              <a:buSzPts val="1275"/>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8"/>
          <p:cNvSpPr/>
          <p:nvPr/>
        </p:nvSpPr>
        <p:spPr>
          <a:xfrm>
            <a:off x="4399722" y="4170920"/>
            <a:ext cx="2451652" cy="965954"/>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0" name="Google Shape;250;p18"/>
          <p:cNvPicPr preferRelativeResize="0"/>
          <p:nvPr/>
        </p:nvPicPr>
        <p:blipFill rotWithShape="1">
          <a:blip r:embed="rId3">
            <a:alphaModFix/>
          </a:blip>
          <a:srcRect/>
          <a:stretch/>
        </p:blipFill>
        <p:spPr>
          <a:xfrm>
            <a:off x="6626" y="-26504"/>
            <a:ext cx="6858000" cy="51834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9"/>
          <p:cNvSpPr txBox="1">
            <a:spLocks noGrp="1"/>
          </p:cNvSpPr>
          <p:nvPr>
            <p:ph type="body" idx="1"/>
          </p:nvPr>
        </p:nvSpPr>
        <p:spPr>
          <a:xfrm>
            <a:off x="492272" y="334002"/>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Creating Intentional Outcomes</a:t>
            </a:r>
            <a:endParaRPr/>
          </a:p>
        </p:txBody>
      </p:sp>
      <p:sp>
        <p:nvSpPr>
          <p:cNvPr id="257" name="Google Shape;257;p19"/>
          <p:cNvSpPr txBox="1">
            <a:spLocks noGrp="1"/>
          </p:cNvSpPr>
          <p:nvPr>
            <p:ph type="body" idx="2"/>
          </p:nvPr>
        </p:nvSpPr>
        <p:spPr>
          <a:xfrm>
            <a:off x="492272" y="941245"/>
            <a:ext cx="4013467" cy="3215119"/>
          </a:xfrm>
          <a:prstGeom prst="rect">
            <a:avLst/>
          </a:prstGeom>
          <a:noFill/>
          <a:ln>
            <a:noFill/>
          </a:ln>
        </p:spPr>
        <p:txBody>
          <a:bodyPr spcFirstLastPara="1" wrap="square" lIns="19575" tIns="19575" rIns="19575" bIns="19575" anchor="t" anchorCtr="0">
            <a:noAutofit/>
          </a:bodyPr>
          <a:lstStyle/>
          <a:p>
            <a:pPr marL="342900" lvl="0" indent="-330200" algn="l" rtl="0">
              <a:lnSpc>
                <a:spcPct val="90000"/>
              </a:lnSpc>
              <a:spcBef>
                <a:spcPts val="0"/>
              </a:spcBef>
              <a:spcAft>
                <a:spcPts val="0"/>
              </a:spcAft>
              <a:buClr>
                <a:schemeClr val="dk1"/>
              </a:buClr>
              <a:buSzPts val="2200"/>
              <a:buChar char="•"/>
            </a:pPr>
            <a:r>
              <a:rPr lang="en-US" sz="2200"/>
              <a:t>CAS learning and development outcomes address the whole student</a:t>
            </a:r>
            <a:endParaRPr/>
          </a:p>
          <a:p>
            <a:pPr marL="342900" lvl="0" indent="-330200" algn="l" rtl="0">
              <a:lnSpc>
                <a:spcPct val="90000"/>
              </a:lnSpc>
              <a:spcBef>
                <a:spcPts val="480"/>
              </a:spcBef>
              <a:spcAft>
                <a:spcPts val="0"/>
              </a:spcAft>
              <a:buClr>
                <a:schemeClr val="dk1"/>
              </a:buClr>
              <a:buSzPts val="2200"/>
              <a:buChar char="•"/>
            </a:pPr>
            <a:r>
              <a:rPr lang="en-US" sz="2200"/>
              <a:t>Functional areas directly influence or contribute to each outcome</a:t>
            </a:r>
            <a:endParaRPr/>
          </a:p>
          <a:p>
            <a:pPr marL="342900" lvl="0" indent="-330200" algn="l" rtl="0">
              <a:lnSpc>
                <a:spcPct val="90000"/>
              </a:lnSpc>
              <a:spcBef>
                <a:spcPts val="480"/>
              </a:spcBef>
              <a:spcAft>
                <a:spcPts val="0"/>
              </a:spcAft>
              <a:buClr>
                <a:schemeClr val="dk1"/>
              </a:buClr>
              <a:buSzPts val="2200"/>
              <a:buChar char="•"/>
            </a:pPr>
            <a:r>
              <a:rPr lang="en-US" sz="2200"/>
              <a:t>Outcomes may be more significant to a program or service than others; all should be on radar</a:t>
            </a:r>
            <a:endParaRPr/>
          </a:p>
          <a:p>
            <a:pPr marL="342900" lvl="0" indent="-330200" algn="l" rtl="0">
              <a:lnSpc>
                <a:spcPct val="90000"/>
              </a:lnSpc>
              <a:spcBef>
                <a:spcPts val="480"/>
              </a:spcBef>
              <a:spcAft>
                <a:spcPts val="0"/>
              </a:spcAft>
              <a:buClr>
                <a:schemeClr val="dk1"/>
              </a:buClr>
              <a:buSzPts val="2200"/>
              <a:buChar char="•"/>
            </a:pPr>
            <a:r>
              <a:rPr lang="en-US" sz="2200"/>
              <a:t>Identify desired outcomes before designing programs</a:t>
            </a:r>
            <a:endParaRPr/>
          </a:p>
          <a:p>
            <a:pPr marL="0" lvl="0" indent="0" algn="ctr" rtl="0">
              <a:lnSpc>
                <a:spcPct val="100000"/>
              </a:lnSpc>
              <a:spcBef>
                <a:spcPts val="0"/>
              </a:spcBef>
              <a:spcAft>
                <a:spcPts val="0"/>
              </a:spcAft>
              <a:buClr>
                <a:srgbClr val="0F4A94"/>
              </a:buClr>
              <a:buSzPts val="1275"/>
              <a:buNone/>
            </a:pPr>
            <a:endParaRPr/>
          </a:p>
        </p:txBody>
      </p:sp>
      <p:grpSp>
        <p:nvGrpSpPr>
          <p:cNvPr id="258" name="Google Shape;258;p19"/>
          <p:cNvGrpSpPr/>
          <p:nvPr/>
        </p:nvGrpSpPr>
        <p:grpSpPr>
          <a:xfrm>
            <a:off x="4938402" y="941245"/>
            <a:ext cx="1423987" cy="3047999"/>
            <a:chOff x="349837" y="0"/>
            <a:chExt cx="1423987" cy="3047999"/>
          </a:xfrm>
        </p:grpSpPr>
        <p:sp>
          <p:nvSpPr>
            <p:cNvPr id="259" name="Google Shape;259;p19"/>
            <p:cNvSpPr/>
            <p:nvPr/>
          </p:nvSpPr>
          <p:spPr>
            <a:xfrm>
              <a:off x="349837" y="0"/>
              <a:ext cx="1423987" cy="761999"/>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19"/>
            <p:cNvSpPr txBox="1"/>
            <p:nvPr/>
          </p:nvSpPr>
          <p:spPr>
            <a:xfrm>
              <a:off x="372155" y="22318"/>
              <a:ext cx="1379351" cy="717363"/>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Input</a:t>
              </a:r>
              <a:endParaRPr sz="1400" b="0" i="0" u="none" strike="noStrike" cap="none">
                <a:solidFill>
                  <a:srgbClr val="000000"/>
                </a:solidFill>
                <a:latin typeface="Arial"/>
                <a:ea typeface="Arial"/>
                <a:cs typeface="Arial"/>
                <a:sym typeface="Arial"/>
              </a:endParaRPr>
            </a:p>
          </p:txBody>
        </p:sp>
        <p:sp>
          <p:nvSpPr>
            <p:cNvPr id="261" name="Google Shape;261;p19"/>
            <p:cNvSpPr/>
            <p:nvPr/>
          </p:nvSpPr>
          <p:spPr>
            <a:xfrm rot="5400000">
              <a:off x="918956" y="781050"/>
              <a:ext cx="285750" cy="342899"/>
            </a:xfrm>
            <a:prstGeom prst="righ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19"/>
            <p:cNvSpPr txBox="1"/>
            <p:nvPr/>
          </p:nvSpPr>
          <p:spPr>
            <a:xfrm>
              <a:off x="958962" y="809625"/>
              <a:ext cx="205739" cy="20002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b="0" i="0" u="none" strike="noStrike" cap="none">
                <a:solidFill>
                  <a:schemeClr val="lt1"/>
                </a:solidFill>
                <a:latin typeface="Calibri"/>
                <a:ea typeface="Calibri"/>
                <a:cs typeface="Calibri"/>
                <a:sym typeface="Calibri"/>
              </a:endParaRPr>
            </a:p>
          </p:txBody>
        </p:sp>
        <p:sp>
          <p:nvSpPr>
            <p:cNvPr id="263" name="Google Shape;263;p19"/>
            <p:cNvSpPr/>
            <p:nvPr/>
          </p:nvSpPr>
          <p:spPr>
            <a:xfrm>
              <a:off x="349837" y="1143000"/>
              <a:ext cx="1423987" cy="761999"/>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19"/>
            <p:cNvSpPr txBox="1"/>
            <p:nvPr/>
          </p:nvSpPr>
          <p:spPr>
            <a:xfrm>
              <a:off x="372155" y="1165318"/>
              <a:ext cx="1379351" cy="717363"/>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Environment</a:t>
              </a:r>
              <a:endParaRPr sz="1400" b="0" i="0" u="none" strike="noStrike" cap="none">
                <a:solidFill>
                  <a:srgbClr val="000000"/>
                </a:solidFill>
                <a:latin typeface="Arial"/>
                <a:ea typeface="Arial"/>
                <a:cs typeface="Arial"/>
                <a:sym typeface="Arial"/>
              </a:endParaRPr>
            </a:p>
          </p:txBody>
        </p:sp>
        <p:sp>
          <p:nvSpPr>
            <p:cNvPr id="265" name="Google Shape;265;p19"/>
            <p:cNvSpPr/>
            <p:nvPr/>
          </p:nvSpPr>
          <p:spPr>
            <a:xfrm rot="5400000">
              <a:off x="918956" y="1924050"/>
              <a:ext cx="285749" cy="342899"/>
            </a:xfrm>
            <a:prstGeom prst="righ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19"/>
            <p:cNvSpPr txBox="1"/>
            <p:nvPr/>
          </p:nvSpPr>
          <p:spPr>
            <a:xfrm>
              <a:off x="958962" y="1952625"/>
              <a:ext cx="205739" cy="20002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b="0" i="0" u="none" strike="noStrike" cap="none">
                <a:solidFill>
                  <a:schemeClr val="lt1"/>
                </a:solidFill>
                <a:latin typeface="Calibri"/>
                <a:ea typeface="Calibri"/>
                <a:cs typeface="Calibri"/>
                <a:sym typeface="Calibri"/>
              </a:endParaRPr>
            </a:p>
          </p:txBody>
        </p:sp>
        <p:sp>
          <p:nvSpPr>
            <p:cNvPr id="267" name="Google Shape;267;p19"/>
            <p:cNvSpPr/>
            <p:nvPr/>
          </p:nvSpPr>
          <p:spPr>
            <a:xfrm>
              <a:off x="349837" y="2286000"/>
              <a:ext cx="1423987" cy="761999"/>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19"/>
            <p:cNvSpPr txBox="1"/>
            <p:nvPr/>
          </p:nvSpPr>
          <p:spPr>
            <a:xfrm>
              <a:off x="372155" y="2308318"/>
              <a:ext cx="1379351" cy="717363"/>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Outcome</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2"/>
          <p:cNvSpPr txBox="1">
            <a:spLocks noGrp="1"/>
          </p:cNvSpPr>
          <p:nvPr>
            <p:ph type="body" idx="1"/>
          </p:nvPr>
        </p:nvSpPr>
        <p:spPr>
          <a:xfrm>
            <a:off x="511901" y="1948070"/>
            <a:ext cx="5834199" cy="630440"/>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3600"/>
              <a:buNone/>
            </a:pPr>
            <a:r>
              <a:rPr lang="en-US" sz="3600"/>
              <a:t>CAS Basics</a:t>
            </a:r>
            <a:endParaRPr/>
          </a:p>
        </p:txBody>
      </p:sp>
      <p:sp>
        <p:nvSpPr>
          <p:cNvPr id="3" name="Text Placeholder 2">
            <a:extLst>
              <a:ext uri="{FF2B5EF4-FFF2-40B4-BE49-F238E27FC236}">
                <a16:creationId xmlns:a16="http://schemas.microsoft.com/office/drawing/2014/main" id="{A26C67CB-D6E1-DE43-B70D-63EC30C3687C}"/>
              </a:ext>
            </a:extLst>
          </p:cNvPr>
          <p:cNvSpPr>
            <a:spLocks noGrp="1"/>
          </p:cNvSpPr>
          <p:nvPr>
            <p:ph type="body" idx="2"/>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0"/>
          <p:cNvSpPr txBox="1">
            <a:spLocks noGrp="1"/>
          </p:cNvSpPr>
          <p:nvPr>
            <p:ph type="body" idx="1"/>
          </p:nvPr>
        </p:nvSpPr>
        <p:spPr>
          <a:xfrm>
            <a:off x="492272" y="334002"/>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400"/>
              <a:buNone/>
            </a:pPr>
            <a:r>
              <a:rPr lang="en-US" sz="2400"/>
              <a:t>Fundamental Assessment Questions</a:t>
            </a:r>
            <a:endParaRPr/>
          </a:p>
        </p:txBody>
      </p:sp>
      <p:sp>
        <p:nvSpPr>
          <p:cNvPr id="275" name="Google Shape;275;p20"/>
          <p:cNvSpPr txBox="1">
            <a:spLocks noGrp="1"/>
          </p:cNvSpPr>
          <p:nvPr>
            <p:ph type="body" idx="2"/>
          </p:nvPr>
        </p:nvSpPr>
        <p:spPr>
          <a:xfrm>
            <a:off x="386256" y="941245"/>
            <a:ext cx="3218337" cy="321511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000"/>
              <a:buNone/>
            </a:pPr>
            <a:r>
              <a:rPr lang="en-US" sz="2000"/>
              <a:t>Student Learning and </a:t>
            </a:r>
            <a:r>
              <a:rPr lang="en-US" sz="2000" u="sng"/>
              <a:t>Development Outcomes</a:t>
            </a:r>
            <a:endParaRPr/>
          </a:p>
          <a:p>
            <a:pPr marL="0" lvl="0" indent="0" algn="ctr" rtl="0">
              <a:lnSpc>
                <a:spcPct val="100000"/>
              </a:lnSpc>
              <a:spcBef>
                <a:spcPts val="0"/>
              </a:spcBef>
              <a:spcAft>
                <a:spcPts val="0"/>
              </a:spcAft>
              <a:buClr>
                <a:srgbClr val="0F4A94"/>
              </a:buClr>
              <a:buSzPts val="600"/>
              <a:buNone/>
            </a:pPr>
            <a:endParaRPr sz="600" u="sng"/>
          </a:p>
          <a:p>
            <a:pPr marL="342900" lvl="0" indent="-342900" algn="l" rtl="0">
              <a:lnSpc>
                <a:spcPct val="100000"/>
              </a:lnSpc>
              <a:spcBef>
                <a:spcPts val="0"/>
              </a:spcBef>
              <a:spcAft>
                <a:spcPts val="0"/>
              </a:spcAft>
              <a:buClr>
                <a:srgbClr val="0F4A94"/>
              </a:buClr>
              <a:buSzPts val="1800"/>
              <a:buFont typeface="Arial"/>
              <a:buChar char="•"/>
            </a:pPr>
            <a:r>
              <a:rPr lang="en-US" sz="1800"/>
              <a:t>What is the effect of our work on students?</a:t>
            </a:r>
            <a:endParaRPr/>
          </a:p>
          <a:p>
            <a:pPr marL="342900" lvl="0" indent="-342900" algn="l" rtl="0">
              <a:lnSpc>
                <a:spcPct val="100000"/>
              </a:lnSpc>
              <a:spcBef>
                <a:spcPts val="0"/>
              </a:spcBef>
              <a:spcAft>
                <a:spcPts val="0"/>
              </a:spcAft>
              <a:buClr>
                <a:srgbClr val="0F4A94"/>
              </a:buClr>
              <a:buSzPts val="1800"/>
              <a:buFont typeface="Arial"/>
              <a:buChar char="•"/>
            </a:pPr>
            <a:r>
              <a:rPr lang="en-US" sz="1800"/>
              <a:t>How are they different as a result of interacting with our programs and services?</a:t>
            </a:r>
            <a:endParaRPr/>
          </a:p>
          <a:p>
            <a:pPr marL="342900" lvl="0" indent="-342900" algn="l" rtl="0">
              <a:lnSpc>
                <a:spcPct val="100000"/>
              </a:lnSpc>
              <a:spcBef>
                <a:spcPts val="0"/>
              </a:spcBef>
              <a:spcAft>
                <a:spcPts val="0"/>
              </a:spcAft>
              <a:buClr>
                <a:srgbClr val="0F4A94"/>
              </a:buClr>
              <a:buSzPts val="1800"/>
              <a:buFont typeface="Arial"/>
              <a:buChar char="•"/>
            </a:pPr>
            <a:r>
              <a:rPr lang="en-US" sz="1800"/>
              <a:t>How do we know? </a:t>
            </a:r>
            <a:endParaRPr/>
          </a:p>
          <a:p>
            <a:pPr marL="342900" lvl="0" indent="-342900" algn="l" rtl="0">
              <a:lnSpc>
                <a:spcPct val="100000"/>
              </a:lnSpc>
              <a:spcBef>
                <a:spcPts val="0"/>
              </a:spcBef>
              <a:spcAft>
                <a:spcPts val="0"/>
              </a:spcAft>
              <a:buClr>
                <a:srgbClr val="0F4A94"/>
              </a:buClr>
              <a:buSzPts val="1800"/>
              <a:buFont typeface="Arial"/>
              <a:buChar char="•"/>
            </a:pPr>
            <a:r>
              <a:rPr lang="en-US" sz="1800"/>
              <a:t>How do we demonstrate their learning?</a:t>
            </a:r>
            <a:endParaRPr/>
          </a:p>
          <a:p>
            <a:pPr marL="342900" lvl="0" indent="-342900" algn="l" rtl="0">
              <a:lnSpc>
                <a:spcPct val="100000"/>
              </a:lnSpc>
              <a:spcBef>
                <a:spcPts val="0"/>
              </a:spcBef>
              <a:spcAft>
                <a:spcPts val="0"/>
              </a:spcAft>
              <a:buClr>
                <a:srgbClr val="0F4A94"/>
              </a:buClr>
              <a:buSzPts val="1800"/>
              <a:buFont typeface="Arial"/>
              <a:buChar char="•"/>
            </a:pPr>
            <a:r>
              <a:rPr lang="en-US" sz="1800"/>
              <a:t>What and how do we measure?</a:t>
            </a:r>
            <a:endParaRPr/>
          </a:p>
          <a:p>
            <a:pPr marL="0" lvl="0" indent="0" algn="ctr" rtl="0">
              <a:lnSpc>
                <a:spcPct val="100000"/>
              </a:lnSpc>
              <a:spcBef>
                <a:spcPts val="0"/>
              </a:spcBef>
              <a:spcAft>
                <a:spcPts val="0"/>
              </a:spcAft>
              <a:buClr>
                <a:srgbClr val="0F4A94"/>
              </a:buClr>
              <a:buSzPts val="1275"/>
              <a:buNone/>
            </a:pPr>
            <a:endParaRPr/>
          </a:p>
        </p:txBody>
      </p:sp>
      <p:sp>
        <p:nvSpPr>
          <p:cNvPr id="276" name="Google Shape;276;p20"/>
          <p:cNvSpPr txBox="1"/>
          <p:nvPr/>
        </p:nvSpPr>
        <p:spPr>
          <a:xfrm>
            <a:off x="3664227" y="941586"/>
            <a:ext cx="3218337" cy="3215119"/>
          </a:xfrm>
          <a:prstGeom prst="rect">
            <a:avLst/>
          </a:prstGeom>
          <a:noFill/>
          <a:ln>
            <a:noFill/>
          </a:ln>
        </p:spPr>
        <p:txBody>
          <a:bodyPr spcFirstLastPara="1" wrap="square" lIns="19575" tIns="19575" rIns="19575" bIns="19575" anchor="t" anchorCtr="0">
            <a:noAutofit/>
          </a:bodyPr>
          <a:lstStyle/>
          <a:p>
            <a:pPr marL="0" marR="0" lvl="0" indent="0" algn="ctr" rtl="0">
              <a:lnSpc>
                <a:spcPct val="90000"/>
              </a:lnSpc>
              <a:spcBef>
                <a:spcPts val="0"/>
              </a:spcBef>
              <a:spcAft>
                <a:spcPts val="0"/>
              </a:spcAft>
              <a:buClr>
                <a:srgbClr val="0F4A94"/>
              </a:buClr>
              <a:buSzPts val="2000"/>
              <a:buFont typeface="Arial"/>
              <a:buNone/>
            </a:pPr>
            <a:r>
              <a:rPr lang="en-US" sz="2000" b="0" i="0" u="sng" strike="noStrike" cap="none">
                <a:solidFill>
                  <a:srgbClr val="0F4A94"/>
                </a:solidFill>
                <a:latin typeface="Arial"/>
                <a:ea typeface="Arial"/>
                <a:cs typeface="Arial"/>
                <a:sym typeface="Arial"/>
              </a:rPr>
              <a:t>Program Evaluation</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F4A94"/>
              </a:buClr>
              <a:buSzPts val="600"/>
              <a:buFont typeface="Arial"/>
              <a:buNone/>
            </a:pPr>
            <a:endParaRPr sz="600" b="0" i="0" u="sng" strike="noStrike" cap="none">
              <a:solidFill>
                <a:srgbClr val="0F4A94"/>
              </a:solidFill>
              <a:latin typeface="Arial"/>
              <a:ea typeface="Arial"/>
              <a:cs typeface="Arial"/>
              <a:sym typeface="Arial"/>
            </a:endParaRPr>
          </a:p>
          <a:p>
            <a:pPr marL="342900" marR="0" lvl="0" indent="-342900" algn="l" rtl="0">
              <a:lnSpc>
                <a:spcPct val="90000"/>
              </a:lnSpc>
              <a:spcBef>
                <a:spcPts val="0"/>
              </a:spcBef>
              <a:spcAft>
                <a:spcPts val="0"/>
              </a:spcAft>
              <a:buClr>
                <a:srgbClr val="0F4A94"/>
              </a:buClr>
              <a:buSzPts val="1800"/>
              <a:buFont typeface="Arial"/>
              <a:buChar char="•"/>
            </a:pPr>
            <a:r>
              <a:rPr lang="en-US" sz="1800" b="0" i="0" u="none" strike="noStrike" cap="none">
                <a:solidFill>
                  <a:srgbClr val="0F4A94"/>
                </a:solidFill>
                <a:latin typeface="Arial"/>
                <a:ea typeface="Arial"/>
                <a:cs typeface="Arial"/>
                <a:sym typeface="Arial"/>
              </a:rPr>
              <a:t>Is the program or service functioning effectively to achieve its mission?</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0F4A94"/>
              </a:buClr>
              <a:buSzPts val="1800"/>
              <a:buFont typeface="Arial"/>
              <a:buChar char="•"/>
            </a:pPr>
            <a:r>
              <a:rPr lang="en-US" sz="1800" b="0" i="0" u="none" strike="noStrike" cap="none">
                <a:solidFill>
                  <a:srgbClr val="0F4A94"/>
                </a:solidFill>
                <a:latin typeface="Arial"/>
                <a:ea typeface="Arial"/>
                <a:cs typeface="Arial"/>
                <a:sym typeface="Arial"/>
              </a:rPr>
              <a:t>What evidence is available to support the determination?</a:t>
            </a:r>
            <a:endParaRPr sz="1400" b="0" i="0" u="none" strike="noStrike" cap="none">
              <a:solidFill>
                <a:srgbClr val="000000"/>
              </a:solidFill>
              <a:latin typeface="Arial"/>
              <a:ea typeface="Arial"/>
              <a:cs typeface="Arial"/>
              <a:sym typeface="Arial"/>
            </a:endParaRPr>
          </a:p>
          <a:p>
            <a:pPr marL="557213" marR="0" lvl="1" indent="-214312" algn="l" rtl="0">
              <a:lnSpc>
                <a:spcPct val="90000"/>
              </a:lnSpc>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Learning and development outcomes are part of this evidence</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rgbClr val="0F4A94"/>
              </a:buClr>
              <a:buSzPts val="1800"/>
              <a:buFont typeface="Arial"/>
              <a:buChar char="•"/>
            </a:pPr>
            <a:r>
              <a:rPr lang="en-US" sz="1800" b="0" i="0" u="none" strike="noStrike" cap="none">
                <a:solidFill>
                  <a:srgbClr val="0F4A94"/>
                </a:solidFill>
                <a:latin typeface="Arial"/>
                <a:ea typeface="Arial"/>
                <a:cs typeface="Arial"/>
                <a:sym typeface="Arial"/>
              </a:rPr>
              <a:t>How is evidence used to make program decisions?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1"/>
          <p:cNvSpPr txBox="1">
            <a:spLocks noGrp="1"/>
          </p:cNvSpPr>
          <p:nvPr>
            <p:ph type="body" idx="1"/>
          </p:nvPr>
        </p:nvSpPr>
        <p:spPr>
          <a:xfrm>
            <a:off x="492272" y="334002"/>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Applying the Outcomes</a:t>
            </a:r>
            <a:endParaRPr/>
          </a:p>
        </p:txBody>
      </p:sp>
      <p:sp>
        <p:nvSpPr>
          <p:cNvPr id="283" name="Google Shape;283;p21"/>
          <p:cNvSpPr txBox="1">
            <a:spLocks noGrp="1"/>
          </p:cNvSpPr>
          <p:nvPr>
            <p:ph type="body" idx="2"/>
          </p:nvPr>
        </p:nvSpPr>
        <p:spPr>
          <a:xfrm>
            <a:off x="492272" y="941245"/>
            <a:ext cx="5834199" cy="3215119"/>
          </a:xfrm>
          <a:prstGeom prst="rect">
            <a:avLst/>
          </a:prstGeom>
          <a:noFill/>
          <a:ln>
            <a:noFill/>
          </a:ln>
        </p:spPr>
        <p:txBody>
          <a:bodyPr spcFirstLastPara="1" wrap="square" lIns="19575" tIns="19575" rIns="19575" bIns="19575" anchor="t" anchorCtr="0">
            <a:noAutofit/>
          </a:bodyPr>
          <a:lstStyle/>
          <a:p>
            <a:pPr marL="514350" lvl="0" indent="-514350" algn="l" rtl="0">
              <a:lnSpc>
                <a:spcPct val="100000"/>
              </a:lnSpc>
              <a:spcBef>
                <a:spcPts val="0"/>
              </a:spcBef>
              <a:spcAft>
                <a:spcPts val="0"/>
              </a:spcAft>
              <a:buClr>
                <a:srgbClr val="0E458A"/>
              </a:buClr>
              <a:buSzPts val="2640"/>
              <a:buAutoNum type="arabicPeriod"/>
            </a:pPr>
            <a:r>
              <a:rPr lang="en-US" sz="2400"/>
              <a:t>Writing learning outcome statements</a:t>
            </a:r>
            <a:endParaRPr/>
          </a:p>
          <a:p>
            <a:pPr marL="514350" lvl="0" indent="-514350" algn="l" rtl="0">
              <a:lnSpc>
                <a:spcPct val="100000"/>
              </a:lnSpc>
              <a:spcBef>
                <a:spcPts val="600"/>
              </a:spcBef>
              <a:spcAft>
                <a:spcPts val="0"/>
              </a:spcAft>
              <a:buClr>
                <a:srgbClr val="0E458A"/>
              </a:buClr>
              <a:buSzPts val="2640"/>
              <a:buAutoNum type="arabicPeriod"/>
            </a:pPr>
            <a:r>
              <a:rPr lang="en-US" sz="2400"/>
              <a:t>Aligning learning experiences across an institution</a:t>
            </a:r>
            <a:endParaRPr/>
          </a:p>
          <a:p>
            <a:pPr marL="514350" lvl="0" indent="-514350" algn="l" rtl="0">
              <a:lnSpc>
                <a:spcPct val="100000"/>
              </a:lnSpc>
              <a:spcBef>
                <a:spcPts val="600"/>
              </a:spcBef>
              <a:spcAft>
                <a:spcPts val="0"/>
              </a:spcAft>
              <a:buClr>
                <a:srgbClr val="0E458A"/>
              </a:buClr>
              <a:buSzPts val="2640"/>
              <a:buAutoNum type="arabicPeriod"/>
            </a:pPr>
            <a:r>
              <a:rPr lang="en-US" sz="2400"/>
              <a:t>Guiding assessment plans</a:t>
            </a:r>
            <a:endParaRPr/>
          </a:p>
          <a:p>
            <a:pPr marL="514350" lvl="0" indent="-514350" algn="l" rtl="0">
              <a:lnSpc>
                <a:spcPct val="100000"/>
              </a:lnSpc>
              <a:spcBef>
                <a:spcPts val="600"/>
              </a:spcBef>
              <a:spcAft>
                <a:spcPts val="0"/>
              </a:spcAft>
              <a:buClr>
                <a:srgbClr val="0E458A"/>
              </a:buClr>
              <a:buSzPts val="2640"/>
              <a:buAutoNum type="arabicPeriod"/>
            </a:pPr>
            <a:r>
              <a:rPr lang="en-US" sz="2400"/>
              <a:t>Engaging students in learning opportunities</a:t>
            </a:r>
            <a:endParaRPr/>
          </a:p>
          <a:p>
            <a:pPr marL="514350" lvl="0" indent="-514350" algn="l" rtl="0">
              <a:lnSpc>
                <a:spcPct val="100000"/>
              </a:lnSpc>
              <a:spcBef>
                <a:spcPts val="600"/>
              </a:spcBef>
              <a:spcAft>
                <a:spcPts val="0"/>
              </a:spcAft>
              <a:buClr>
                <a:srgbClr val="0E458A"/>
              </a:buClr>
              <a:buSzPts val="2640"/>
              <a:buAutoNum type="arabicPeriod"/>
            </a:pPr>
            <a:r>
              <a:rPr lang="en-US" sz="2400"/>
              <a:t>Preparing for a self-assessment</a:t>
            </a:r>
            <a:endParaRPr/>
          </a:p>
          <a:p>
            <a:pPr marL="0" lvl="0" indent="0" algn="ctr" rtl="0">
              <a:lnSpc>
                <a:spcPct val="100000"/>
              </a:lnSpc>
              <a:spcBef>
                <a:spcPts val="0"/>
              </a:spcBef>
              <a:spcAft>
                <a:spcPts val="0"/>
              </a:spcAft>
              <a:buClr>
                <a:srgbClr val="0F4A94"/>
              </a:buClr>
              <a:buSzPts val="1275"/>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2"/>
          <p:cNvSpPr txBox="1">
            <a:spLocks noGrp="1"/>
          </p:cNvSpPr>
          <p:nvPr>
            <p:ph type="body" idx="1"/>
          </p:nvPr>
        </p:nvSpPr>
        <p:spPr>
          <a:xfrm>
            <a:off x="511901" y="2042730"/>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3200"/>
              <a:buNone/>
            </a:pPr>
            <a:r>
              <a:rPr lang="en-US" sz="3200" b="1"/>
              <a:t>CAS Self-Study</a:t>
            </a:r>
            <a:endParaRPr/>
          </a:p>
          <a:p>
            <a:pPr marL="0" lvl="0" indent="0" algn="ctr" rtl="0">
              <a:lnSpc>
                <a:spcPct val="100000"/>
              </a:lnSpc>
              <a:spcBef>
                <a:spcPts val="0"/>
              </a:spcBef>
              <a:spcAft>
                <a:spcPts val="0"/>
              </a:spcAft>
              <a:buClr>
                <a:srgbClr val="0F4A94"/>
              </a:buClr>
              <a:buSzPts val="3200"/>
              <a:buNone/>
            </a:pPr>
            <a:r>
              <a:rPr lang="en-US" sz="3200" b="1"/>
              <a:t>Overview and Application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3"/>
          <p:cNvSpPr txBox="1">
            <a:spLocks noGrp="1"/>
          </p:cNvSpPr>
          <p:nvPr>
            <p:ph type="body" idx="1"/>
          </p:nvPr>
        </p:nvSpPr>
        <p:spPr>
          <a:xfrm>
            <a:off x="492272" y="334002"/>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CAS Fundamentals about Self-Assessment</a:t>
            </a:r>
            <a:endParaRPr/>
          </a:p>
        </p:txBody>
      </p:sp>
      <p:sp>
        <p:nvSpPr>
          <p:cNvPr id="296" name="Google Shape;296;p23"/>
          <p:cNvSpPr txBox="1">
            <a:spLocks noGrp="1"/>
          </p:cNvSpPr>
          <p:nvPr>
            <p:ph type="body" idx="2"/>
          </p:nvPr>
        </p:nvSpPr>
        <p:spPr>
          <a:xfrm>
            <a:off x="492271" y="1254615"/>
            <a:ext cx="5834199" cy="3215119"/>
          </a:xfrm>
          <a:prstGeom prst="rect">
            <a:avLst/>
          </a:prstGeom>
          <a:noFill/>
          <a:ln>
            <a:noFill/>
          </a:ln>
        </p:spPr>
        <p:txBody>
          <a:bodyPr spcFirstLastPara="1" wrap="square" lIns="19575" tIns="19575" rIns="19575" bIns="19575" anchor="t" anchorCtr="0">
            <a:noAutofit/>
          </a:bodyPr>
          <a:lstStyle/>
          <a:p>
            <a:pPr marL="285750" lvl="0" indent="-285750" algn="l" rtl="0">
              <a:lnSpc>
                <a:spcPct val="100000"/>
              </a:lnSpc>
              <a:spcBef>
                <a:spcPts val="0"/>
              </a:spcBef>
              <a:spcAft>
                <a:spcPts val="0"/>
              </a:spcAft>
              <a:buClr>
                <a:srgbClr val="0F4A94"/>
              </a:buClr>
              <a:buSzPts val="2400"/>
              <a:buFont typeface="Arial"/>
              <a:buChar char="•"/>
            </a:pPr>
            <a:r>
              <a:rPr lang="en-US" sz="2400"/>
              <a:t>Internally driven</a:t>
            </a:r>
            <a:endParaRPr/>
          </a:p>
          <a:p>
            <a:pPr marL="285750" lvl="0" indent="-285750" algn="l" rtl="0">
              <a:lnSpc>
                <a:spcPct val="100000"/>
              </a:lnSpc>
              <a:spcBef>
                <a:spcPts val="0"/>
              </a:spcBef>
              <a:spcAft>
                <a:spcPts val="0"/>
              </a:spcAft>
              <a:buClr>
                <a:srgbClr val="0F4A94"/>
              </a:buClr>
              <a:buSzPts val="2400"/>
              <a:buFont typeface="Arial"/>
              <a:buChar char="•"/>
            </a:pPr>
            <a:r>
              <a:rPr lang="en-US" sz="2400"/>
              <a:t>Systematic and regular</a:t>
            </a:r>
            <a:endParaRPr/>
          </a:p>
          <a:p>
            <a:pPr marL="285750" lvl="0" indent="-285750" algn="l" rtl="0">
              <a:lnSpc>
                <a:spcPct val="100000"/>
              </a:lnSpc>
              <a:spcBef>
                <a:spcPts val="0"/>
              </a:spcBef>
              <a:spcAft>
                <a:spcPts val="0"/>
              </a:spcAft>
              <a:buClr>
                <a:srgbClr val="0F4A94"/>
              </a:buClr>
              <a:buSzPts val="2400"/>
              <a:buFont typeface="Arial"/>
              <a:buChar char="•"/>
            </a:pPr>
            <a:r>
              <a:rPr lang="en-US" sz="2400"/>
              <a:t>Effective in terms of time, cost, etc.</a:t>
            </a:r>
            <a:endParaRPr/>
          </a:p>
          <a:p>
            <a:pPr marL="285750" lvl="0" indent="-285750" algn="l" rtl="0">
              <a:lnSpc>
                <a:spcPct val="100000"/>
              </a:lnSpc>
              <a:spcBef>
                <a:spcPts val="0"/>
              </a:spcBef>
              <a:spcAft>
                <a:spcPts val="0"/>
              </a:spcAft>
              <a:buClr>
                <a:srgbClr val="0F4A94"/>
              </a:buClr>
              <a:buSzPts val="2400"/>
              <a:buFont typeface="Arial"/>
              <a:buChar char="•"/>
            </a:pPr>
            <a:r>
              <a:rPr lang="en-US" sz="2400"/>
              <a:t>Provides reasonably accurate, useful information</a:t>
            </a:r>
            <a:endParaRPr/>
          </a:p>
          <a:p>
            <a:pPr marL="285750" lvl="0" indent="-285750" algn="l" rtl="0">
              <a:lnSpc>
                <a:spcPct val="100000"/>
              </a:lnSpc>
              <a:spcBef>
                <a:spcPts val="0"/>
              </a:spcBef>
              <a:spcAft>
                <a:spcPts val="0"/>
              </a:spcAft>
              <a:buClr>
                <a:srgbClr val="0F4A94"/>
              </a:buClr>
              <a:buSzPts val="2400"/>
              <a:buFont typeface="Arial"/>
              <a:buChar char="•"/>
            </a:pPr>
            <a:r>
              <a:rPr lang="en-US" sz="2400"/>
              <a:t>Supports staff development</a:t>
            </a:r>
            <a:endParaRPr/>
          </a:p>
          <a:p>
            <a:pPr marL="285750" lvl="0" indent="-285750" algn="l" rtl="0">
              <a:lnSpc>
                <a:spcPct val="100000"/>
              </a:lnSpc>
              <a:spcBef>
                <a:spcPts val="0"/>
              </a:spcBef>
              <a:spcAft>
                <a:spcPts val="0"/>
              </a:spcAft>
              <a:buClr>
                <a:srgbClr val="0F4A94"/>
              </a:buClr>
              <a:buSzPts val="2400"/>
              <a:buFont typeface="Arial"/>
              <a:buChar char="•"/>
            </a:pPr>
            <a:r>
              <a:rPr lang="en-US" sz="2400"/>
              <a:t>Provides recognition and rewards at a local level</a:t>
            </a:r>
            <a:endParaRPr/>
          </a:p>
          <a:p>
            <a:pPr marL="0" lvl="0" indent="0" algn="ctr" rtl="0">
              <a:lnSpc>
                <a:spcPct val="100000"/>
              </a:lnSpc>
              <a:spcBef>
                <a:spcPts val="0"/>
              </a:spcBef>
              <a:spcAft>
                <a:spcPts val="0"/>
              </a:spcAft>
              <a:buClr>
                <a:srgbClr val="0F4A94"/>
              </a:buClr>
              <a:buSzPts val="1275"/>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4"/>
          <p:cNvSpPr txBox="1">
            <a:spLocks noGrp="1"/>
          </p:cNvSpPr>
          <p:nvPr>
            <p:ph type="body" idx="1"/>
          </p:nvPr>
        </p:nvSpPr>
        <p:spPr>
          <a:xfrm>
            <a:off x="492272" y="334002"/>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CAS Fundamentals about Self-Assessment</a:t>
            </a:r>
            <a:endParaRPr/>
          </a:p>
        </p:txBody>
      </p:sp>
      <p:sp>
        <p:nvSpPr>
          <p:cNvPr id="303" name="Google Shape;303;p24"/>
          <p:cNvSpPr txBox="1">
            <a:spLocks noGrp="1"/>
          </p:cNvSpPr>
          <p:nvPr>
            <p:ph type="body" idx="2"/>
          </p:nvPr>
        </p:nvSpPr>
        <p:spPr>
          <a:xfrm>
            <a:off x="492271" y="1346823"/>
            <a:ext cx="5834199" cy="3215119"/>
          </a:xfrm>
          <a:prstGeom prst="rect">
            <a:avLst/>
          </a:prstGeom>
          <a:noFill/>
          <a:ln>
            <a:noFill/>
          </a:ln>
        </p:spPr>
        <p:txBody>
          <a:bodyPr spcFirstLastPara="1" wrap="square" lIns="19575" tIns="19575" rIns="19575" bIns="19575" anchor="t" anchorCtr="0">
            <a:noAutofit/>
          </a:bodyPr>
          <a:lstStyle/>
          <a:p>
            <a:pPr marL="285750" lvl="0" indent="-285750" algn="l" rtl="0">
              <a:lnSpc>
                <a:spcPct val="100000"/>
              </a:lnSpc>
              <a:spcBef>
                <a:spcPts val="0"/>
              </a:spcBef>
              <a:spcAft>
                <a:spcPts val="0"/>
              </a:spcAft>
              <a:buClr>
                <a:srgbClr val="0F4A94"/>
              </a:buClr>
              <a:buSzPts val="2400"/>
              <a:buFont typeface="Arial"/>
              <a:buChar char="•"/>
            </a:pPr>
            <a:r>
              <a:rPr lang="en-US" sz="2400"/>
              <a:t>Charts quality program development and professionalism using widely agreed-upon quality indicators</a:t>
            </a:r>
            <a:endParaRPr/>
          </a:p>
          <a:p>
            <a:pPr marL="285750" lvl="0" indent="-285750" algn="l" rtl="0">
              <a:lnSpc>
                <a:spcPct val="100000"/>
              </a:lnSpc>
              <a:spcBef>
                <a:spcPts val="0"/>
              </a:spcBef>
              <a:spcAft>
                <a:spcPts val="0"/>
              </a:spcAft>
              <a:buClr>
                <a:srgbClr val="0F4A94"/>
              </a:buClr>
              <a:buSzPts val="2400"/>
              <a:buFont typeface="Arial"/>
              <a:buChar char="•"/>
            </a:pPr>
            <a:r>
              <a:rPr lang="en-US" sz="2400"/>
              <a:t>Develops a shared vision among constituents</a:t>
            </a:r>
            <a:endParaRPr/>
          </a:p>
          <a:p>
            <a:pPr marL="285750" lvl="0" indent="-285750" algn="l" rtl="0">
              <a:lnSpc>
                <a:spcPct val="100000"/>
              </a:lnSpc>
              <a:spcBef>
                <a:spcPts val="0"/>
              </a:spcBef>
              <a:spcAft>
                <a:spcPts val="0"/>
              </a:spcAft>
              <a:buClr>
                <a:srgbClr val="0F4A94"/>
              </a:buClr>
              <a:buSzPts val="2400"/>
              <a:buFont typeface="Arial"/>
              <a:buChar char="•"/>
            </a:pPr>
            <a:r>
              <a:rPr lang="en-US" sz="2400"/>
              <a:t>Relies on honesty with meticulous evaluation</a:t>
            </a:r>
            <a:endParaRPr/>
          </a:p>
          <a:p>
            <a:pPr marL="285750" lvl="0" indent="-285750" algn="l" rtl="0">
              <a:lnSpc>
                <a:spcPct val="100000"/>
              </a:lnSpc>
              <a:spcBef>
                <a:spcPts val="0"/>
              </a:spcBef>
              <a:spcAft>
                <a:spcPts val="0"/>
              </a:spcAft>
              <a:buClr>
                <a:srgbClr val="0F4A94"/>
              </a:buClr>
              <a:buSzPts val="2400"/>
              <a:buFont typeface="Arial"/>
              <a:buChar char="•"/>
            </a:pPr>
            <a:r>
              <a:rPr lang="en-US" sz="2400"/>
              <a:t>Assembles results into an action plan for improvement</a:t>
            </a:r>
            <a:endParaRPr/>
          </a:p>
          <a:p>
            <a:pPr marL="0" lvl="0" indent="0" algn="ctr" rtl="0">
              <a:lnSpc>
                <a:spcPct val="100000"/>
              </a:lnSpc>
              <a:spcBef>
                <a:spcPts val="0"/>
              </a:spcBef>
              <a:spcAft>
                <a:spcPts val="0"/>
              </a:spcAft>
              <a:buClr>
                <a:srgbClr val="0F4A94"/>
              </a:buClr>
              <a:buSzPts val="1275"/>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5"/>
          <p:cNvSpPr txBox="1">
            <a:spLocks noGrp="1"/>
          </p:cNvSpPr>
          <p:nvPr>
            <p:ph type="body" idx="1"/>
          </p:nvPr>
        </p:nvSpPr>
        <p:spPr>
          <a:xfrm>
            <a:off x="492272" y="334002"/>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Self-Assessment Guides (SAGs)</a:t>
            </a:r>
            <a:endParaRPr/>
          </a:p>
        </p:txBody>
      </p:sp>
      <p:sp>
        <p:nvSpPr>
          <p:cNvPr id="310" name="Google Shape;310;p25"/>
          <p:cNvSpPr txBox="1">
            <a:spLocks noGrp="1"/>
          </p:cNvSpPr>
          <p:nvPr>
            <p:ph type="body" idx="2"/>
          </p:nvPr>
        </p:nvSpPr>
        <p:spPr>
          <a:xfrm>
            <a:off x="492272" y="941245"/>
            <a:ext cx="5834199" cy="3215119"/>
          </a:xfrm>
          <a:prstGeom prst="rect">
            <a:avLst/>
          </a:prstGeom>
          <a:noFill/>
          <a:ln>
            <a:noFill/>
          </a:ln>
        </p:spPr>
        <p:txBody>
          <a:bodyPr spcFirstLastPara="1" wrap="square" lIns="19575" tIns="19575" rIns="19575" bIns="19575" anchor="t" anchorCtr="0">
            <a:noAutofit/>
          </a:bodyPr>
          <a:lstStyle/>
          <a:p>
            <a:pPr marL="285750" lvl="0" indent="-285750" algn="l" rtl="0">
              <a:lnSpc>
                <a:spcPct val="100000"/>
              </a:lnSpc>
              <a:spcBef>
                <a:spcPts val="0"/>
              </a:spcBef>
              <a:spcAft>
                <a:spcPts val="0"/>
              </a:spcAft>
              <a:buClr>
                <a:srgbClr val="0F4A94"/>
              </a:buClr>
              <a:buSzPts val="2000"/>
              <a:buFont typeface="Arial"/>
              <a:buChar char="•"/>
            </a:pPr>
            <a:r>
              <a:rPr lang="en-US" sz="2000">
                <a:latin typeface="Arial"/>
                <a:ea typeface="Arial"/>
                <a:cs typeface="Arial"/>
                <a:sym typeface="Arial"/>
              </a:rPr>
              <a:t>Provides an effective workbook/format for evaluation, self-assessment, and institutional reviews</a:t>
            </a:r>
            <a:endParaRPr/>
          </a:p>
          <a:p>
            <a:pPr marL="285750" lvl="0" indent="-285750" algn="l" rtl="0">
              <a:lnSpc>
                <a:spcPct val="100000"/>
              </a:lnSpc>
              <a:spcBef>
                <a:spcPts val="0"/>
              </a:spcBef>
              <a:spcAft>
                <a:spcPts val="0"/>
              </a:spcAft>
              <a:buClr>
                <a:srgbClr val="0F4A94"/>
              </a:buClr>
              <a:buSzPts val="2000"/>
              <a:buFont typeface="Arial"/>
              <a:buChar char="•"/>
            </a:pPr>
            <a:r>
              <a:rPr lang="en-US" sz="2000">
                <a:latin typeface="Arial"/>
                <a:ea typeface="Arial"/>
                <a:cs typeface="Arial"/>
                <a:sym typeface="Arial"/>
              </a:rPr>
              <a:t>Translates standards into multiple criterion statements which can be measured</a:t>
            </a:r>
            <a:endParaRPr/>
          </a:p>
          <a:p>
            <a:pPr marL="285750" lvl="0" indent="-285750" algn="l" rtl="0">
              <a:lnSpc>
                <a:spcPct val="100000"/>
              </a:lnSpc>
              <a:spcBef>
                <a:spcPts val="0"/>
              </a:spcBef>
              <a:spcAft>
                <a:spcPts val="0"/>
              </a:spcAft>
              <a:buClr>
                <a:srgbClr val="0F4A94"/>
              </a:buClr>
              <a:buSzPts val="2000"/>
              <a:buFont typeface="Arial"/>
              <a:buChar char="•"/>
            </a:pPr>
            <a:r>
              <a:rPr lang="en-US" sz="2000">
                <a:latin typeface="Arial"/>
                <a:ea typeface="Arial"/>
                <a:cs typeface="Arial"/>
                <a:sym typeface="Arial"/>
              </a:rPr>
              <a:t>Clusters of criterion measures focus on subsections of the standards, allowing raters to express detailed and targeted judgments</a:t>
            </a:r>
            <a:endParaRPr/>
          </a:p>
          <a:p>
            <a:pPr marL="285750" lvl="0" indent="-285750" algn="l" rtl="0">
              <a:lnSpc>
                <a:spcPct val="100000"/>
              </a:lnSpc>
              <a:spcBef>
                <a:spcPts val="0"/>
              </a:spcBef>
              <a:spcAft>
                <a:spcPts val="0"/>
              </a:spcAft>
              <a:buClr>
                <a:srgbClr val="0F4A94"/>
              </a:buClr>
              <a:buSzPts val="2000"/>
              <a:buFont typeface="Arial"/>
              <a:buChar char="•"/>
            </a:pPr>
            <a:r>
              <a:rPr lang="en-US" sz="2000">
                <a:latin typeface="Arial"/>
                <a:ea typeface="Arial"/>
                <a:cs typeface="Arial"/>
                <a:sym typeface="Arial"/>
              </a:rPr>
              <a:t>Informs on program strengths and weaknesses</a:t>
            </a:r>
            <a:endParaRPr/>
          </a:p>
          <a:p>
            <a:pPr marL="285750" lvl="0" indent="-285750" algn="l" rtl="0">
              <a:lnSpc>
                <a:spcPct val="100000"/>
              </a:lnSpc>
              <a:spcBef>
                <a:spcPts val="0"/>
              </a:spcBef>
              <a:spcAft>
                <a:spcPts val="0"/>
              </a:spcAft>
              <a:buClr>
                <a:srgbClr val="0F4A94"/>
              </a:buClr>
              <a:buSzPts val="2000"/>
              <a:buFont typeface="Arial"/>
              <a:buChar char="•"/>
            </a:pPr>
            <a:r>
              <a:rPr lang="en-US" sz="2000">
                <a:latin typeface="Arial"/>
                <a:ea typeface="Arial"/>
                <a:cs typeface="Arial"/>
                <a:sym typeface="Arial"/>
              </a:rPr>
              <a:t>Leads to an action plan to enhance programs and services that benefit student learning and development</a:t>
            </a:r>
            <a:endParaRPr/>
          </a:p>
          <a:p>
            <a:pPr marL="285750" lvl="0" indent="-158750" algn="l" rtl="0">
              <a:lnSpc>
                <a:spcPct val="100000"/>
              </a:lnSpc>
              <a:spcBef>
                <a:spcPts val="0"/>
              </a:spcBef>
              <a:spcAft>
                <a:spcPts val="0"/>
              </a:spcAft>
              <a:buClr>
                <a:srgbClr val="0F4A94"/>
              </a:buClr>
              <a:buSzPts val="2000"/>
              <a:buFont typeface="Arial"/>
              <a:buNone/>
            </a:pPr>
            <a:endParaRPr sz="2000">
              <a:latin typeface="Arial"/>
              <a:ea typeface="Arial"/>
              <a:cs typeface="Arial"/>
              <a:sym typeface="Arial"/>
            </a:endParaRPr>
          </a:p>
          <a:p>
            <a:pPr marL="0" lvl="0" indent="0" algn="ctr" rtl="0">
              <a:lnSpc>
                <a:spcPct val="100000"/>
              </a:lnSpc>
              <a:spcBef>
                <a:spcPts val="0"/>
              </a:spcBef>
              <a:spcAft>
                <a:spcPts val="0"/>
              </a:spcAft>
              <a:buClr>
                <a:srgbClr val="0F4A94"/>
              </a:buClr>
              <a:buSzPts val="1275"/>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grpSp>
        <p:nvGrpSpPr>
          <p:cNvPr id="316" name="Google Shape;316;p26"/>
          <p:cNvGrpSpPr/>
          <p:nvPr/>
        </p:nvGrpSpPr>
        <p:grpSpPr>
          <a:xfrm>
            <a:off x="13717" y="201471"/>
            <a:ext cx="6844284" cy="4670567"/>
            <a:chOff x="13717" y="201471"/>
            <a:chExt cx="6844284" cy="4670567"/>
          </a:xfrm>
        </p:grpSpPr>
        <p:pic>
          <p:nvPicPr>
            <p:cNvPr id="317" name="Google Shape;317;p26"/>
            <p:cNvPicPr preferRelativeResize="0"/>
            <p:nvPr/>
          </p:nvPicPr>
          <p:blipFill rotWithShape="1">
            <a:blip r:embed="rId3">
              <a:alphaModFix/>
            </a:blip>
            <a:srcRect r="1274"/>
            <a:stretch/>
          </p:blipFill>
          <p:spPr>
            <a:xfrm>
              <a:off x="13717" y="457200"/>
              <a:ext cx="6844284" cy="4414838"/>
            </a:xfrm>
            <a:prstGeom prst="rect">
              <a:avLst/>
            </a:prstGeom>
            <a:noFill/>
            <a:ln>
              <a:noFill/>
            </a:ln>
          </p:spPr>
        </p:pic>
        <p:sp>
          <p:nvSpPr>
            <p:cNvPr id="318" name="Google Shape;318;p26"/>
            <p:cNvSpPr/>
            <p:nvPr/>
          </p:nvSpPr>
          <p:spPr>
            <a:xfrm rot="-339754">
              <a:off x="2803723" y="372078"/>
              <a:ext cx="3484399" cy="530915"/>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rgbClr val="0070C0"/>
                  </a:solidFill>
                  <a:latin typeface="Arial"/>
                  <a:ea typeface="Arial"/>
                  <a:cs typeface="Arial"/>
                  <a:sym typeface="Arial"/>
                </a:rPr>
                <a:t>Recommendations for each part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rgbClr val="0070C0"/>
                  </a:solidFill>
                  <a:latin typeface="Arial"/>
                  <a:ea typeface="Arial"/>
                  <a:cs typeface="Arial"/>
                  <a:sym typeface="Arial"/>
                </a:rPr>
                <a:t>for evidence to gather</a:t>
              </a:r>
              <a:endParaRPr sz="1400" b="0" i="0" u="none" strike="noStrike" cap="none">
                <a:solidFill>
                  <a:srgbClr val="000000"/>
                </a:solidFill>
                <a:latin typeface="Arial"/>
                <a:ea typeface="Arial"/>
                <a:cs typeface="Arial"/>
                <a:sym typeface="Arial"/>
              </a:endParaRPr>
            </a:p>
          </p:txBody>
        </p:sp>
        <p:sp>
          <p:nvSpPr>
            <p:cNvPr id="319" name="Google Shape;319;p26"/>
            <p:cNvSpPr/>
            <p:nvPr/>
          </p:nvSpPr>
          <p:spPr>
            <a:xfrm rot="60000">
              <a:off x="2709418" y="1954676"/>
              <a:ext cx="2339423" cy="484748"/>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rgbClr val="0070C0"/>
                  </a:solidFill>
                  <a:latin typeface="Arial"/>
                  <a:ea typeface="Arial"/>
                  <a:cs typeface="Arial"/>
                  <a:sym typeface="Arial"/>
                </a:rPr>
                <a:t>Clusters of criterion measures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rgbClr val="0070C0"/>
                  </a:solidFill>
                  <a:latin typeface="Arial"/>
                  <a:ea typeface="Arial"/>
                  <a:cs typeface="Arial"/>
                  <a:sym typeface="Arial"/>
                </a:rPr>
                <a:t>(means fewer items to rate!)</a:t>
              </a:r>
              <a:endParaRPr sz="1400" b="0" i="0" u="none" strike="noStrike" cap="none">
                <a:solidFill>
                  <a:srgbClr val="000000"/>
                </a:solidFill>
                <a:latin typeface="Arial"/>
                <a:ea typeface="Arial"/>
                <a:cs typeface="Arial"/>
                <a:sym typeface="Arial"/>
              </a:endParaRPr>
            </a:p>
          </p:txBody>
        </p:sp>
        <p:sp>
          <p:nvSpPr>
            <p:cNvPr id="320" name="Google Shape;320;p26"/>
            <p:cNvSpPr/>
            <p:nvPr/>
          </p:nvSpPr>
          <p:spPr>
            <a:xfrm>
              <a:off x="329109" y="4567383"/>
              <a:ext cx="4913846" cy="300082"/>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rgbClr val="0070C0"/>
                  </a:solidFill>
                  <a:latin typeface="Arial"/>
                  <a:ea typeface="Arial"/>
                  <a:cs typeface="Arial"/>
                  <a:sym typeface="Arial"/>
                </a:rPr>
                <a:t>Space to write your narrative explanation of above ratings</a:t>
              </a:r>
              <a:endParaRPr sz="1400" b="0" i="0" u="none" strike="noStrike" cap="none">
                <a:solidFill>
                  <a:srgbClr val="000000"/>
                </a:solidFill>
                <a:latin typeface="Arial"/>
                <a:ea typeface="Arial"/>
                <a:cs typeface="Arial"/>
                <a:sym typeface="Arial"/>
              </a:endParaRPr>
            </a:p>
          </p:txBody>
        </p:sp>
        <p:sp>
          <p:nvSpPr>
            <p:cNvPr id="321" name="Google Shape;321;p26"/>
            <p:cNvSpPr/>
            <p:nvPr/>
          </p:nvSpPr>
          <p:spPr>
            <a:xfrm>
              <a:off x="2167119" y="4074053"/>
              <a:ext cx="2836354" cy="300082"/>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rgbClr val="0070C0"/>
                  </a:solidFill>
                  <a:latin typeface="Arial"/>
                  <a:ea typeface="Arial"/>
                  <a:cs typeface="Arial"/>
                  <a:sym typeface="Arial"/>
                </a:rPr>
                <a:t>- Simplified scale for evaluation - </a:t>
              </a:r>
              <a:endParaRPr sz="1400" b="0" i="0" u="none" strike="noStrike" cap="none">
                <a:solidFill>
                  <a:srgbClr val="000000"/>
                </a:solidFill>
                <a:latin typeface="Arial"/>
                <a:ea typeface="Arial"/>
                <a:cs typeface="Arial"/>
                <a:sym typeface="Arial"/>
              </a:endParaRPr>
            </a:p>
          </p:txBody>
        </p:sp>
        <p:sp>
          <p:nvSpPr>
            <p:cNvPr id="322" name="Google Shape;322;p26"/>
            <p:cNvSpPr/>
            <p:nvPr/>
          </p:nvSpPr>
          <p:spPr>
            <a:xfrm>
              <a:off x="3272669" y="3208103"/>
              <a:ext cx="3551293" cy="300082"/>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rgbClr val="0070C0"/>
                  </a:solidFill>
                  <a:latin typeface="Arial"/>
                  <a:ea typeface="Arial"/>
                  <a:cs typeface="Arial"/>
                  <a:sym typeface="Arial"/>
                </a:rPr>
                <a:t>Space for rating of each subpart (ex: 4.1)</a:t>
              </a:r>
              <a:endParaRPr sz="1400" b="0" i="0" u="none" strike="noStrike" cap="none">
                <a:solidFill>
                  <a:srgbClr val="000000"/>
                </a:solidFill>
                <a:latin typeface="Arial"/>
                <a:ea typeface="Arial"/>
                <a:cs typeface="Arial"/>
                <a:sym typeface="Arial"/>
              </a:endParaRPr>
            </a:p>
          </p:txBody>
        </p:sp>
        <p:cxnSp>
          <p:nvCxnSpPr>
            <p:cNvPr id="323" name="Google Shape;323;p26"/>
            <p:cNvCxnSpPr/>
            <p:nvPr/>
          </p:nvCxnSpPr>
          <p:spPr>
            <a:xfrm flipH="1">
              <a:off x="6457950" y="3429000"/>
              <a:ext cx="285750" cy="400050"/>
            </a:xfrm>
            <a:prstGeom prst="straightConnector1">
              <a:avLst/>
            </a:prstGeom>
            <a:noFill/>
            <a:ln w="19050" cap="flat" cmpd="sng">
              <a:solidFill>
                <a:srgbClr val="0070C0"/>
              </a:solidFill>
              <a:prstDash val="solid"/>
              <a:round/>
              <a:headEnd type="none" w="sm" len="sm"/>
              <a:tailEnd type="stealth" w="med" len="med"/>
            </a:ln>
          </p:spPr>
        </p:cxnSp>
      </p:grpSp>
      <p:cxnSp>
        <p:nvCxnSpPr>
          <p:cNvPr id="324" name="Google Shape;324;p26"/>
          <p:cNvCxnSpPr/>
          <p:nvPr/>
        </p:nvCxnSpPr>
        <p:spPr>
          <a:xfrm flipH="1">
            <a:off x="3143251" y="773702"/>
            <a:ext cx="342899" cy="180896"/>
          </a:xfrm>
          <a:prstGeom prst="straightConnector1">
            <a:avLst/>
          </a:prstGeom>
          <a:noFill/>
          <a:ln w="19050" cap="flat" cmpd="sng">
            <a:solidFill>
              <a:srgbClr val="0070C0"/>
            </a:solidFill>
            <a:prstDash val="solid"/>
            <a:round/>
            <a:headEnd type="none" w="sm" len="sm"/>
            <a:tailEnd type="stealth" w="med" len="med"/>
          </a:ln>
        </p:spPr>
      </p:cxnSp>
      <p:cxnSp>
        <p:nvCxnSpPr>
          <p:cNvPr id="325" name="Google Shape;325;p26"/>
          <p:cNvCxnSpPr/>
          <p:nvPr/>
        </p:nvCxnSpPr>
        <p:spPr>
          <a:xfrm flipH="1">
            <a:off x="2532285" y="2133699"/>
            <a:ext cx="253746" cy="153104"/>
          </a:xfrm>
          <a:prstGeom prst="straightConnector1">
            <a:avLst/>
          </a:prstGeom>
          <a:noFill/>
          <a:ln w="19050" cap="flat" cmpd="sng">
            <a:solidFill>
              <a:srgbClr val="0070C0"/>
            </a:solidFill>
            <a:prstDash val="solid"/>
            <a:round/>
            <a:headEnd type="none" w="sm" len="sm"/>
            <a:tailEnd type="stealth" w="med" len="med"/>
          </a:ln>
        </p:spPr>
      </p:cxnSp>
      <p:sp>
        <p:nvSpPr>
          <p:cNvPr id="326" name="Google Shape;326;p26"/>
          <p:cNvSpPr/>
          <p:nvPr/>
        </p:nvSpPr>
        <p:spPr>
          <a:xfrm>
            <a:off x="632131" y="64785"/>
            <a:ext cx="2069966" cy="392415"/>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a:solidFill>
                  <a:srgbClr val="0070C0"/>
                </a:solidFill>
                <a:latin typeface="Calibri"/>
                <a:ea typeface="Calibri"/>
                <a:cs typeface="Calibri"/>
                <a:sym typeface="Calibri"/>
              </a:rPr>
              <a:t>2019 CAS SAG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7"/>
          <p:cNvSpPr txBox="1">
            <a:spLocks noGrp="1"/>
          </p:cNvSpPr>
          <p:nvPr>
            <p:ph type="body" idx="1"/>
          </p:nvPr>
        </p:nvSpPr>
        <p:spPr>
          <a:xfrm>
            <a:off x="492272" y="334002"/>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CAS Program Review Steps</a:t>
            </a:r>
            <a:endParaRPr/>
          </a:p>
        </p:txBody>
      </p:sp>
      <p:pic>
        <p:nvPicPr>
          <p:cNvPr id="333" name="Google Shape;333;p27"/>
          <p:cNvPicPr preferRelativeResize="0"/>
          <p:nvPr/>
        </p:nvPicPr>
        <p:blipFill rotWithShape="1">
          <a:blip r:embed="rId3">
            <a:alphaModFix/>
          </a:blip>
          <a:srcRect/>
          <a:stretch/>
        </p:blipFill>
        <p:spPr>
          <a:xfrm>
            <a:off x="1766004" y="977357"/>
            <a:ext cx="3617983" cy="3617983"/>
          </a:xfrm>
          <a:prstGeom prst="rect">
            <a:avLst/>
          </a:prstGeom>
          <a:noFill/>
          <a:ln>
            <a:noFill/>
          </a:ln>
        </p:spPr>
      </p:pic>
      <p:sp>
        <p:nvSpPr>
          <p:cNvPr id="334" name="Google Shape;334;p27"/>
          <p:cNvSpPr/>
          <p:nvPr/>
        </p:nvSpPr>
        <p:spPr>
          <a:xfrm>
            <a:off x="4517466" y="977357"/>
            <a:ext cx="142289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accent1"/>
                </a:solidFill>
                <a:latin typeface="Calibri"/>
                <a:ea typeface="Calibri"/>
                <a:cs typeface="Calibri"/>
                <a:sym typeface="Calibri"/>
              </a:rPr>
              <a:t>The Process</a:t>
            </a:r>
            <a:endParaRPr sz="2000" b="0" i="0" u="none" strike="noStrike" cap="none">
              <a:solidFill>
                <a:schemeClr val="accent1"/>
              </a:solidFill>
              <a:latin typeface="Calibri"/>
              <a:ea typeface="Calibri"/>
              <a:cs typeface="Calibri"/>
              <a:sym typeface="Calibri"/>
            </a:endParaRPr>
          </a:p>
        </p:txBody>
      </p:sp>
      <p:sp>
        <p:nvSpPr>
          <p:cNvPr id="335" name="Google Shape;335;p27"/>
          <p:cNvSpPr/>
          <p:nvPr/>
        </p:nvSpPr>
        <p:spPr>
          <a:xfrm>
            <a:off x="5196851" y="2419229"/>
            <a:ext cx="1487011"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accent1"/>
                </a:solidFill>
                <a:latin typeface="Calibri"/>
                <a:ea typeface="Calibri"/>
                <a:cs typeface="Calibri"/>
                <a:sym typeface="Calibri"/>
              </a:rPr>
              <a:t>The Team</a:t>
            </a:r>
            <a:endParaRPr sz="2000" b="0" i="0" u="none" strike="noStrike" cap="none">
              <a:solidFill>
                <a:schemeClr val="accent1"/>
              </a:solidFill>
              <a:latin typeface="Calibri"/>
              <a:ea typeface="Calibri"/>
              <a:cs typeface="Calibri"/>
              <a:sym typeface="Calibri"/>
            </a:endParaRPr>
          </a:p>
        </p:txBody>
      </p:sp>
      <p:sp>
        <p:nvSpPr>
          <p:cNvPr id="336" name="Google Shape;336;p27"/>
          <p:cNvSpPr/>
          <p:nvPr/>
        </p:nvSpPr>
        <p:spPr>
          <a:xfrm>
            <a:off x="4981610" y="3661046"/>
            <a:ext cx="1558825"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accent1"/>
                </a:solidFill>
                <a:latin typeface="Calibri"/>
                <a:ea typeface="Calibri"/>
                <a:cs typeface="Calibri"/>
                <a:sym typeface="Calibri"/>
              </a:rPr>
              <a:t>The Evidence</a:t>
            </a:r>
            <a:endParaRPr sz="2000" b="0" i="0" u="none" strike="noStrike" cap="none">
              <a:solidFill>
                <a:schemeClr val="accent1"/>
              </a:solidFill>
              <a:latin typeface="Calibri"/>
              <a:ea typeface="Calibri"/>
              <a:cs typeface="Calibri"/>
              <a:sym typeface="Calibri"/>
            </a:endParaRPr>
          </a:p>
        </p:txBody>
      </p:sp>
      <p:sp>
        <p:nvSpPr>
          <p:cNvPr id="337" name="Google Shape;337;p27"/>
          <p:cNvSpPr/>
          <p:nvPr/>
        </p:nvSpPr>
        <p:spPr>
          <a:xfrm>
            <a:off x="2456663" y="4533784"/>
            <a:ext cx="1392561"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accent1"/>
                </a:solidFill>
                <a:latin typeface="Calibri"/>
                <a:ea typeface="Calibri"/>
                <a:cs typeface="Calibri"/>
                <a:sym typeface="Calibri"/>
              </a:rPr>
              <a:t>The Ratings</a:t>
            </a:r>
            <a:endParaRPr sz="2000" b="0" i="0" u="none" strike="noStrike" cap="none">
              <a:solidFill>
                <a:schemeClr val="accent1"/>
              </a:solidFill>
              <a:latin typeface="Calibri"/>
              <a:ea typeface="Calibri"/>
              <a:cs typeface="Calibri"/>
              <a:sym typeface="Calibri"/>
            </a:endParaRPr>
          </a:p>
        </p:txBody>
      </p:sp>
      <p:sp>
        <p:nvSpPr>
          <p:cNvPr id="338" name="Google Shape;338;p27"/>
          <p:cNvSpPr/>
          <p:nvPr/>
        </p:nvSpPr>
        <p:spPr>
          <a:xfrm>
            <a:off x="223045" y="3414886"/>
            <a:ext cx="181171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accent1"/>
                </a:solidFill>
                <a:latin typeface="Calibri"/>
                <a:ea typeface="Calibri"/>
                <a:cs typeface="Calibri"/>
                <a:sym typeface="Calibri"/>
              </a:rPr>
              <a:t>The Action Plan</a:t>
            </a:r>
            <a:endParaRPr sz="2000" b="0" i="0" u="none" strike="noStrike" cap="none">
              <a:solidFill>
                <a:schemeClr val="accent1"/>
              </a:solidFill>
              <a:latin typeface="Calibri"/>
              <a:ea typeface="Calibri"/>
              <a:cs typeface="Calibri"/>
              <a:sym typeface="Calibri"/>
            </a:endParaRPr>
          </a:p>
        </p:txBody>
      </p:sp>
      <p:sp>
        <p:nvSpPr>
          <p:cNvPr id="339" name="Google Shape;339;p27"/>
          <p:cNvSpPr/>
          <p:nvPr/>
        </p:nvSpPr>
        <p:spPr>
          <a:xfrm>
            <a:off x="515816" y="2019119"/>
            <a:ext cx="1339149"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accent1"/>
                </a:solidFill>
                <a:latin typeface="Calibri"/>
                <a:ea typeface="Calibri"/>
                <a:cs typeface="Calibri"/>
                <a:sym typeface="Calibri"/>
              </a:rPr>
              <a:t>The Report</a:t>
            </a:r>
            <a:endParaRPr sz="2000" b="0" i="0" u="none" strike="noStrike" cap="none">
              <a:solidFill>
                <a:schemeClr val="accent1"/>
              </a:solidFill>
              <a:latin typeface="Calibri"/>
              <a:ea typeface="Calibri"/>
              <a:cs typeface="Calibri"/>
              <a:sym typeface="Calibri"/>
            </a:endParaRPr>
          </a:p>
        </p:txBody>
      </p:sp>
      <p:sp>
        <p:nvSpPr>
          <p:cNvPr id="340" name="Google Shape;340;p27"/>
          <p:cNvSpPr/>
          <p:nvPr/>
        </p:nvSpPr>
        <p:spPr>
          <a:xfrm>
            <a:off x="515816" y="940338"/>
            <a:ext cx="2147832"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accent1"/>
                </a:solidFill>
                <a:latin typeface="Calibri"/>
                <a:ea typeface="Calibri"/>
                <a:cs typeface="Calibri"/>
                <a:sym typeface="Calibri"/>
              </a:rPr>
              <a:t>The Improvements</a:t>
            </a:r>
            <a:endParaRPr sz="2000" b="0" i="0" u="none" strike="noStrike" cap="none">
              <a:solidFill>
                <a:schemeClr val="accen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8"/>
          <p:cNvSpPr txBox="1">
            <a:spLocks noGrp="1"/>
          </p:cNvSpPr>
          <p:nvPr>
            <p:ph type="body" idx="1"/>
          </p:nvPr>
        </p:nvSpPr>
        <p:spPr>
          <a:xfrm>
            <a:off x="511901" y="3126179"/>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3200"/>
              <a:buNone/>
            </a:pPr>
            <a:r>
              <a:rPr lang="en-US" sz="3200" b="1"/>
              <a:t>Plan the Process</a:t>
            </a:r>
            <a:endParaRPr/>
          </a:p>
        </p:txBody>
      </p:sp>
      <p:pic>
        <p:nvPicPr>
          <p:cNvPr id="347" name="Google Shape;347;p28"/>
          <p:cNvPicPr preferRelativeResize="0"/>
          <p:nvPr/>
        </p:nvPicPr>
        <p:blipFill rotWithShape="1">
          <a:blip r:embed="rId3">
            <a:alphaModFix/>
          </a:blip>
          <a:srcRect/>
          <a:stretch/>
        </p:blipFill>
        <p:spPr>
          <a:xfrm>
            <a:off x="2718630" y="939494"/>
            <a:ext cx="1420740" cy="183444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9"/>
          <p:cNvSpPr txBox="1">
            <a:spLocks noGrp="1"/>
          </p:cNvSpPr>
          <p:nvPr>
            <p:ph type="body" idx="1"/>
          </p:nvPr>
        </p:nvSpPr>
        <p:spPr>
          <a:xfrm>
            <a:off x="267629" y="199294"/>
            <a:ext cx="6590371"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Decisions to be Made Before Beginning</a:t>
            </a:r>
            <a:endParaRPr/>
          </a:p>
        </p:txBody>
      </p:sp>
      <p:sp>
        <p:nvSpPr>
          <p:cNvPr id="354" name="Google Shape;354;p29"/>
          <p:cNvSpPr txBox="1">
            <a:spLocks noGrp="1"/>
          </p:cNvSpPr>
          <p:nvPr>
            <p:ph type="body" idx="2"/>
          </p:nvPr>
        </p:nvSpPr>
        <p:spPr>
          <a:xfrm>
            <a:off x="511900" y="1204719"/>
            <a:ext cx="5834199" cy="3215119"/>
          </a:xfrm>
          <a:prstGeom prst="rect">
            <a:avLst/>
          </a:prstGeom>
          <a:noFill/>
          <a:ln>
            <a:noFill/>
          </a:ln>
        </p:spPr>
        <p:txBody>
          <a:bodyPr spcFirstLastPara="1" wrap="square" lIns="19575" tIns="19575" rIns="19575" bIns="19575" anchor="t" anchorCtr="0">
            <a:noAutofit/>
          </a:bodyPr>
          <a:lstStyle/>
          <a:p>
            <a:pPr marL="38100" lvl="0" indent="0" algn="l" rtl="0">
              <a:lnSpc>
                <a:spcPct val="100000"/>
              </a:lnSpc>
              <a:spcBef>
                <a:spcPts val="0"/>
              </a:spcBef>
              <a:spcAft>
                <a:spcPts val="0"/>
              </a:spcAft>
              <a:buClr>
                <a:schemeClr val="dk1"/>
              </a:buClr>
              <a:buSzPts val="2400"/>
              <a:buNone/>
            </a:pPr>
            <a:r>
              <a:rPr lang="en-US" sz="1800"/>
              <a:t>What is your purpose for using the CAS standards?</a:t>
            </a:r>
            <a:endParaRPr/>
          </a:p>
          <a:p>
            <a:pPr marL="755650" lvl="1" indent="-285750" algn="l" rtl="0">
              <a:lnSpc>
                <a:spcPct val="100000"/>
              </a:lnSpc>
              <a:spcBef>
                <a:spcPts val="520"/>
              </a:spcBef>
              <a:spcAft>
                <a:spcPts val="0"/>
              </a:spcAft>
              <a:buClr>
                <a:srgbClr val="7F7F7F"/>
              </a:buClr>
              <a:buSzPts val="2400"/>
              <a:buFont typeface="Arial"/>
              <a:buChar char="•"/>
            </a:pPr>
            <a:r>
              <a:rPr lang="en-US" sz="1800">
                <a:latin typeface="Arial"/>
                <a:ea typeface="Arial"/>
                <a:cs typeface="Arial"/>
                <a:sym typeface="Arial"/>
              </a:rPr>
              <a:t>Assessment and/or accreditation</a:t>
            </a:r>
            <a:endParaRPr/>
          </a:p>
          <a:p>
            <a:pPr marL="755650" lvl="1" indent="-285750" algn="l" rtl="0">
              <a:lnSpc>
                <a:spcPct val="100000"/>
              </a:lnSpc>
              <a:spcBef>
                <a:spcPts val="520"/>
              </a:spcBef>
              <a:spcAft>
                <a:spcPts val="0"/>
              </a:spcAft>
              <a:buClr>
                <a:srgbClr val="7F7F7F"/>
              </a:buClr>
              <a:buSzPts val="2400"/>
              <a:buFont typeface="Arial"/>
              <a:buChar char="•"/>
            </a:pPr>
            <a:r>
              <a:rPr lang="en-US" sz="1800">
                <a:latin typeface="Arial"/>
                <a:ea typeface="Arial"/>
                <a:cs typeface="Arial"/>
                <a:sym typeface="Arial"/>
              </a:rPr>
              <a:t>Other purposes</a:t>
            </a:r>
            <a:endParaRPr/>
          </a:p>
          <a:p>
            <a:pPr marL="38100" lvl="0" indent="0" algn="l" rtl="0">
              <a:lnSpc>
                <a:spcPct val="100000"/>
              </a:lnSpc>
              <a:spcBef>
                <a:spcPts val="600"/>
              </a:spcBef>
              <a:spcAft>
                <a:spcPts val="0"/>
              </a:spcAft>
              <a:buClr>
                <a:schemeClr val="dk1"/>
              </a:buClr>
              <a:buSzPts val="2400"/>
              <a:buNone/>
            </a:pPr>
            <a:r>
              <a:rPr lang="en-US" sz="1800"/>
              <a:t>How much do you want to know?</a:t>
            </a:r>
            <a:endParaRPr/>
          </a:p>
          <a:p>
            <a:pPr marL="755650" lvl="1" indent="-285750" algn="l" rtl="0">
              <a:lnSpc>
                <a:spcPct val="100000"/>
              </a:lnSpc>
              <a:spcBef>
                <a:spcPts val="520"/>
              </a:spcBef>
              <a:spcAft>
                <a:spcPts val="0"/>
              </a:spcAft>
              <a:buClr>
                <a:srgbClr val="7F7F7F"/>
              </a:buClr>
              <a:buSzPts val="2400"/>
              <a:buFont typeface="Arial"/>
              <a:buChar char="•"/>
            </a:pPr>
            <a:r>
              <a:rPr lang="en-US" sz="1800">
                <a:latin typeface="Arial"/>
                <a:ea typeface="Arial"/>
                <a:cs typeface="Arial"/>
                <a:sym typeface="Arial"/>
              </a:rPr>
              <a:t>Extensive study or snap shot?</a:t>
            </a:r>
            <a:endParaRPr/>
          </a:p>
          <a:p>
            <a:pPr marL="38100" lvl="0" indent="0" algn="l" rtl="0">
              <a:lnSpc>
                <a:spcPct val="100000"/>
              </a:lnSpc>
              <a:spcBef>
                <a:spcPts val="600"/>
              </a:spcBef>
              <a:spcAft>
                <a:spcPts val="0"/>
              </a:spcAft>
              <a:buClr>
                <a:schemeClr val="dk1"/>
              </a:buClr>
              <a:buSzPts val="2400"/>
              <a:buNone/>
            </a:pPr>
            <a:r>
              <a:rPr lang="en-US" sz="1800"/>
              <a:t>Do you have other things on the agenda?</a:t>
            </a:r>
            <a:endParaRPr/>
          </a:p>
          <a:p>
            <a:pPr marL="755650" lvl="1" indent="-285750" algn="l" rtl="0">
              <a:lnSpc>
                <a:spcPct val="100000"/>
              </a:lnSpc>
              <a:spcBef>
                <a:spcPts val="520"/>
              </a:spcBef>
              <a:spcAft>
                <a:spcPts val="0"/>
              </a:spcAft>
              <a:buClr>
                <a:srgbClr val="7F7F7F"/>
              </a:buClr>
              <a:buSzPts val="2400"/>
              <a:buFont typeface="Arial"/>
              <a:buChar char="•"/>
            </a:pPr>
            <a:r>
              <a:rPr lang="en-US" sz="1800">
                <a:latin typeface="Arial"/>
                <a:ea typeface="Arial"/>
                <a:cs typeface="Arial"/>
                <a:sym typeface="Arial"/>
              </a:rPr>
              <a:t>Enhance collaboration</a:t>
            </a:r>
            <a:endParaRPr/>
          </a:p>
          <a:p>
            <a:pPr marL="755650" lvl="1" indent="-285750" algn="l" rtl="0">
              <a:lnSpc>
                <a:spcPct val="100000"/>
              </a:lnSpc>
              <a:spcBef>
                <a:spcPts val="520"/>
              </a:spcBef>
              <a:spcAft>
                <a:spcPts val="0"/>
              </a:spcAft>
              <a:buClr>
                <a:srgbClr val="7F7F7F"/>
              </a:buClr>
              <a:buSzPts val="2400"/>
              <a:buFont typeface="Arial"/>
              <a:buChar char="•"/>
            </a:pPr>
            <a:r>
              <a:rPr lang="en-US" sz="1800">
                <a:latin typeface="Arial"/>
                <a:ea typeface="Arial"/>
                <a:cs typeface="Arial"/>
                <a:sym typeface="Arial"/>
              </a:rPr>
              <a:t>Enhance consistency between campus sites</a:t>
            </a:r>
            <a:endParaRPr/>
          </a:p>
          <a:p>
            <a:pPr marL="755650" lvl="1" indent="-285750" algn="l" rtl="0">
              <a:lnSpc>
                <a:spcPct val="100000"/>
              </a:lnSpc>
              <a:spcBef>
                <a:spcPts val="520"/>
              </a:spcBef>
              <a:spcAft>
                <a:spcPts val="0"/>
              </a:spcAft>
              <a:buClr>
                <a:srgbClr val="7F7F7F"/>
              </a:buClr>
              <a:buSzPts val="2400"/>
              <a:buFont typeface="Arial"/>
              <a:buChar char="•"/>
            </a:pPr>
            <a:r>
              <a:rPr lang="en-US" sz="1800">
                <a:latin typeface="Arial"/>
                <a:ea typeface="Arial"/>
                <a:cs typeface="Arial"/>
                <a:sym typeface="Arial"/>
              </a:rPr>
              <a:t>Need evidence to increase funding, facilities, or staffing</a:t>
            </a:r>
            <a:endParaRPr/>
          </a:p>
          <a:p>
            <a:pPr marL="469900" lvl="1" indent="0" algn="l" rtl="0">
              <a:lnSpc>
                <a:spcPct val="100000"/>
              </a:lnSpc>
              <a:spcBef>
                <a:spcPts val="520"/>
              </a:spcBef>
              <a:spcAft>
                <a:spcPts val="0"/>
              </a:spcAft>
              <a:buClr>
                <a:srgbClr val="7F7F7F"/>
              </a:buClr>
              <a:buSzPts val="2400"/>
              <a:buNone/>
            </a:pPr>
            <a:endParaRPr sz="2400">
              <a:latin typeface="Arial"/>
              <a:ea typeface="Arial"/>
              <a:cs typeface="Arial"/>
              <a:sym typeface="Arial"/>
            </a:endParaRPr>
          </a:p>
          <a:p>
            <a:pPr marL="0" lvl="0" indent="0" algn="ctr" rtl="0">
              <a:lnSpc>
                <a:spcPct val="100000"/>
              </a:lnSpc>
              <a:spcBef>
                <a:spcPts val="0"/>
              </a:spcBef>
              <a:spcAft>
                <a:spcPts val="0"/>
              </a:spcAft>
              <a:buClr>
                <a:srgbClr val="0F4A94"/>
              </a:buClr>
              <a:buSzPts val="1275"/>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3"/>
          <p:cNvSpPr txBox="1">
            <a:spLocks noGrp="1"/>
          </p:cNvSpPr>
          <p:nvPr>
            <p:ph type="body" idx="1"/>
          </p:nvPr>
        </p:nvSpPr>
        <p:spPr>
          <a:xfrm>
            <a:off x="492272" y="334002"/>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sz="2800"/>
              <a:t>Learning Goals</a:t>
            </a:r>
            <a:endParaRPr/>
          </a:p>
        </p:txBody>
      </p:sp>
      <p:sp>
        <p:nvSpPr>
          <p:cNvPr id="86" name="Google Shape;86;p3"/>
          <p:cNvSpPr txBox="1">
            <a:spLocks noGrp="1"/>
          </p:cNvSpPr>
          <p:nvPr>
            <p:ph type="body" idx="2"/>
          </p:nvPr>
        </p:nvSpPr>
        <p:spPr>
          <a:xfrm>
            <a:off x="492272" y="941245"/>
            <a:ext cx="5834199" cy="3215119"/>
          </a:xfrm>
          <a:prstGeom prst="rect">
            <a:avLst/>
          </a:prstGeom>
          <a:noFill/>
          <a:ln>
            <a:noFill/>
          </a:ln>
        </p:spPr>
        <p:txBody>
          <a:bodyPr spcFirstLastPara="1" wrap="square" lIns="19575" tIns="19575" rIns="19575" bIns="19575" anchor="t" anchorCtr="0">
            <a:noAutofit/>
          </a:bodyPr>
          <a:lstStyle/>
          <a:p>
            <a:pPr marL="342900" lvl="0" indent="-279400" algn="l" rtl="0">
              <a:lnSpc>
                <a:spcPct val="80000"/>
              </a:lnSpc>
              <a:spcBef>
                <a:spcPts val="0"/>
              </a:spcBef>
              <a:spcAft>
                <a:spcPts val="0"/>
              </a:spcAft>
              <a:buClr>
                <a:schemeClr val="dk2"/>
              </a:buClr>
              <a:buSzPts val="2000"/>
              <a:buChar char="•"/>
            </a:pPr>
            <a:r>
              <a:rPr lang="en-US" sz="2400">
                <a:solidFill>
                  <a:schemeClr val="dk2"/>
                </a:solidFill>
              </a:rPr>
              <a:t>Identify approaches to quality assurance and the use of professional standards in higher education</a:t>
            </a:r>
            <a:endParaRPr/>
          </a:p>
          <a:p>
            <a:pPr marL="342900" lvl="0" indent="-279400" algn="l" rtl="0">
              <a:lnSpc>
                <a:spcPct val="80000"/>
              </a:lnSpc>
              <a:spcBef>
                <a:spcPts val="442"/>
              </a:spcBef>
              <a:spcAft>
                <a:spcPts val="0"/>
              </a:spcAft>
              <a:buClr>
                <a:schemeClr val="dk2"/>
              </a:buClr>
              <a:buSzPts val="2000"/>
              <a:buChar char="•"/>
            </a:pPr>
            <a:r>
              <a:rPr lang="en-US" sz="2400">
                <a:solidFill>
                  <a:schemeClr val="dk2"/>
                </a:solidFill>
              </a:rPr>
              <a:t>Describe CAS and the CAS standards</a:t>
            </a:r>
            <a:endParaRPr/>
          </a:p>
          <a:p>
            <a:pPr marL="342900" lvl="0" indent="-279400" algn="l" rtl="0">
              <a:lnSpc>
                <a:spcPct val="80000"/>
              </a:lnSpc>
              <a:spcBef>
                <a:spcPts val="442"/>
              </a:spcBef>
              <a:spcAft>
                <a:spcPts val="0"/>
              </a:spcAft>
              <a:buClr>
                <a:schemeClr val="dk2"/>
              </a:buClr>
              <a:buSzPts val="2000"/>
              <a:buChar char="•"/>
            </a:pPr>
            <a:r>
              <a:rPr lang="en-US" sz="2400">
                <a:solidFill>
                  <a:schemeClr val="dk2"/>
                </a:solidFill>
              </a:rPr>
              <a:t>Articulate how the CAS standards can be used for program self-assessment</a:t>
            </a:r>
            <a:endParaRPr/>
          </a:p>
          <a:p>
            <a:pPr marL="0" lvl="0" indent="0" algn="ctr" rtl="0">
              <a:lnSpc>
                <a:spcPct val="100000"/>
              </a:lnSpc>
              <a:spcBef>
                <a:spcPts val="0"/>
              </a:spcBef>
              <a:spcAft>
                <a:spcPts val="0"/>
              </a:spcAft>
              <a:buClr>
                <a:srgbClr val="0F4A94"/>
              </a:buClr>
              <a:buSzPts val="1275"/>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0"/>
          <p:cNvSpPr txBox="1">
            <a:spLocks noGrp="1"/>
          </p:cNvSpPr>
          <p:nvPr>
            <p:ph type="body" idx="1"/>
          </p:nvPr>
        </p:nvSpPr>
        <p:spPr>
          <a:xfrm>
            <a:off x="492272" y="334002"/>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Plan the Process</a:t>
            </a:r>
            <a:endParaRPr/>
          </a:p>
        </p:txBody>
      </p:sp>
      <p:sp>
        <p:nvSpPr>
          <p:cNvPr id="361" name="Google Shape;361;p30"/>
          <p:cNvSpPr txBox="1">
            <a:spLocks noGrp="1"/>
          </p:cNvSpPr>
          <p:nvPr>
            <p:ph type="body" idx="2"/>
          </p:nvPr>
        </p:nvSpPr>
        <p:spPr>
          <a:xfrm>
            <a:off x="492272" y="995033"/>
            <a:ext cx="5834199" cy="3215119"/>
          </a:xfrm>
          <a:prstGeom prst="rect">
            <a:avLst/>
          </a:prstGeom>
          <a:noFill/>
          <a:ln>
            <a:noFill/>
          </a:ln>
        </p:spPr>
        <p:txBody>
          <a:bodyPr spcFirstLastPara="1" wrap="square" lIns="19575" tIns="19575" rIns="19575" bIns="19575" anchor="t" anchorCtr="0">
            <a:noAutofit/>
          </a:bodyPr>
          <a:lstStyle/>
          <a:p>
            <a:pPr marL="342900" lvl="0" indent="-330200" algn="l" rtl="0">
              <a:lnSpc>
                <a:spcPct val="100000"/>
              </a:lnSpc>
              <a:spcBef>
                <a:spcPts val="0"/>
              </a:spcBef>
              <a:spcAft>
                <a:spcPts val="0"/>
              </a:spcAft>
              <a:buClr>
                <a:srgbClr val="0E458A"/>
              </a:buClr>
              <a:buSzPts val="2800"/>
              <a:buChar char="•"/>
            </a:pPr>
            <a:r>
              <a:rPr lang="en-US" sz="2400"/>
              <a:t>Take stock of the current assessment landscape</a:t>
            </a:r>
            <a:endParaRPr/>
          </a:p>
          <a:p>
            <a:pPr marL="342900" lvl="0" indent="-330200" algn="l" rtl="0">
              <a:lnSpc>
                <a:spcPct val="100000"/>
              </a:lnSpc>
              <a:spcBef>
                <a:spcPts val="600"/>
              </a:spcBef>
              <a:spcAft>
                <a:spcPts val="0"/>
              </a:spcAft>
              <a:buClr>
                <a:srgbClr val="0E458A"/>
              </a:buClr>
              <a:buSzPts val="2800"/>
              <a:buChar char="•"/>
            </a:pPr>
            <a:r>
              <a:rPr lang="en-US" sz="2400"/>
              <a:t>Map out your steps</a:t>
            </a:r>
            <a:endParaRPr/>
          </a:p>
          <a:p>
            <a:pPr marL="342900" lvl="0" indent="-330200" algn="l" rtl="0">
              <a:lnSpc>
                <a:spcPct val="100000"/>
              </a:lnSpc>
              <a:spcBef>
                <a:spcPts val="600"/>
              </a:spcBef>
              <a:spcAft>
                <a:spcPts val="0"/>
              </a:spcAft>
              <a:buClr>
                <a:srgbClr val="0E458A"/>
              </a:buClr>
              <a:buSzPts val="2800"/>
              <a:buChar char="•"/>
            </a:pPr>
            <a:r>
              <a:rPr lang="en-US" sz="2400"/>
              <a:t>Identify outcomes for self-study</a:t>
            </a:r>
            <a:endParaRPr/>
          </a:p>
          <a:p>
            <a:pPr marL="342900" lvl="0" indent="-330200" algn="l" rtl="0">
              <a:lnSpc>
                <a:spcPct val="100000"/>
              </a:lnSpc>
              <a:spcBef>
                <a:spcPts val="600"/>
              </a:spcBef>
              <a:spcAft>
                <a:spcPts val="0"/>
              </a:spcAft>
              <a:buClr>
                <a:srgbClr val="0E458A"/>
              </a:buClr>
              <a:buSzPts val="2800"/>
              <a:buChar char="•"/>
            </a:pPr>
            <a:r>
              <a:rPr lang="en-US" sz="2400"/>
              <a:t>Develop a preliminary timeline </a:t>
            </a:r>
            <a:endParaRPr/>
          </a:p>
          <a:p>
            <a:pPr marL="0" lvl="0" indent="0" algn="ctr" rtl="0">
              <a:lnSpc>
                <a:spcPct val="100000"/>
              </a:lnSpc>
              <a:spcBef>
                <a:spcPts val="0"/>
              </a:spcBef>
              <a:spcAft>
                <a:spcPts val="0"/>
              </a:spcAft>
              <a:buClr>
                <a:srgbClr val="0F4A94"/>
              </a:buClr>
              <a:buSzPts val="1275"/>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1"/>
          <p:cNvSpPr txBox="1">
            <a:spLocks noGrp="1"/>
          </p:cNvSpPr>
          <p:nvPr>
            <p:ph type="body" idx="1"/>
          </p:nvPr>
        </p:nvSpPr>
        <p:spPr>
          <a:xfrm>
            <a:off x="492272" y="334002"/>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Sample Timeline</a:t>
            </a:r>
            <a:endParaRPr/>
          </a:p>
        </p:txBody>
      </p:sp>
      <p:sp>
        <p:nvSpPr>
          <p:cNvPr id="368" name="Google Shape;368;p31"/>
          <p:cNvSpPr txBox="1">
            <a:spLocks noGrp="1"/>
          </p:cNvSpPr>
          <p:nvPr>
            <p:ph type="body" idx="2"/>
          </p:nvPr>
        </p:nvSpPr>
        <p:spPr>
          <a:xfrm>
            <a:off x="492272" y="995033"/>
            <a:ext cx="6020040" cy="3215119"/>
          </a:xfrm>
          <a:prstGeom prst="rect">
            <a:avLst/>
          </a:prstGeom>
          <a:noFill/>
          <a:ln>
            <a:noFill/>
          </a:ln>
        </p:spPr>
        <p:txBody>
          <a:bodyPr spcFirstLastPara="1" wrap="square" lIns="19575" tIns="19575" rIns="19575" bIns="19575" anchor="t" anchorCtr="0">
            <a:noAutofit/>
          </a:bodyPr>
          <a:lstStyle/>
          <a:p>
            <a:pPr marL="0" lvl="0" indent="0" algn="l" rtl="0">
              <a:lnSpc>
                <a:spcPct val="100000"/>
              </a:lnSpc>
              <a:spcBef>
                <a:spcPts val="0"/>
              </a:spcBef>
              <a:spcAft>
                <a:spcPts val="0"/>
              </a:spcAft>
              <a:buClr>
                <a:srgbClr val="0F4A94"/>
              </a:buClr>
              <a:buSzPts val="2400"/>
              <a:buNone/>
            </a:pPr>
            <a:r>
              <a:rPr lang="en-US" sz="2400"/>
              <a:t>By Feb. 15:  								Team Selection</a:t>
            </a:r>
            <a:endParaRPr/>
          </a:p>
          <a:p>
            <a:pPr marL="0" lvl="0" indent="0" algn="l" rtl="0">
              <a:lnSpc>
                <a:spcPct val="100000"/>
              </a:lnSpc>
              <a:spcBef>
                <a:spcPts val="0"/>
              </a:spcBef>
              <a:spcAft>
                <a:spcPts val="0"/>
              </a:spcAft>
              <a:buClr>
                <a:srgbClr val="0F4A94"/>
              </a:buClr>
              <a:buSzPts val="2400"/>
              <a:buNone/>
            </a:pPr>
            <a:r>
              <a:rPr lang="en-US" sz="2400"/>
              <a:t>By March 15: 							Team Training</a:t>
            </a:r>
            <a:endParaRPr/>
          </a:p>
          <a:p>
            <a:pPr marL="0" lvl="0" indent="0" algn="l" rtl="0">
              <a:lnSpc>
                <a:spcPct val="100000"/>
              </a:lnSpc>
              <a:spcBef>
                <a:spcPts val="0"/>
              </a:spcBef>
              <a:spcAft>
                <a:spcPts val="0"/>
              </a:spcAft>
              <a:buClr>
                <a:srgbClr val="0F4A94"/>
              </a:buClr>
              <a:buSzPts val="2400"/>
              <a:buNone/>
            </a:pPr>
            <a:r>
              <a:rPr lang="en-US" sz="2400"/>
              <a:t>Mar. 15-May 15:				Compile and Review</a:t>
            </a:r>
            <a:endParaRPr/>
          </a:p>
          <a:p>
            <a:pPr marL="0" lvl="0" indent="0" algn="l" rtl="0">
              <a:lnSpc>
                <a:spcPct val="100000"/>
              </a:lnSpc>
              <a:spcBef>
                <a:spcPts val="0"/>
              </a:spcBef>
              <a:spcAft>
                <a:spcPts val="0"/>
              </a:spcAft>
              <a:buClr>
                <a:srgbClr val="0F4A94"/>
              </a:buClr>
              <a:buSzPts val="2400"/>
              <a:buNone/>
            </a:pPr>
            <a:r>
              <a:rPr lang="en-US" sz="2400"/>
              <a:t>					   														Documentary Evidence</a:t>
            </a:r>
            <a:endParaRPr/>
          </a:p>
          <a:p>
            <a:pPr marL="0" lvl="0" indent="0" algn="l" rtl="0">
              <a:lnSpc>
                <a:spcPct val="100000"/>
              </a:lnSpc>
              <a:spcBef>
                <a:spcPts val="0"/>
              </a:spcBef>
              <a:spcAft>
                <a:spcPts val="0"/>
              </a:spcAft>
              <a:buClr>
                <a:srgbClr val="0F4A94"/>
              </a:buClr>
              <a:buSzPts val="2400"/>
              <a:buNone/>
            </a:pPr>
            <a:r>
              <a:rPr lang="en-US" sz="2400"/>
              <a:t>May 15-June 30:				Judging Performance</a:t>
            </a:r>
            <a:endParaRPr/>
          </a:p>
          <a:p>
            <a:pPr marL="0" lvl="0" indent="0" algn="l" rtl="0">
              <a:lnSpc>
                <a:spcPct val="100000"/>
              </a:lnSpc>
              <a:spcBef>
                <a:spcPts val="0"/>
              </a:spcBef>
              <a:spcAft>
                <a:spcPts val="0"/>
              </a:spcAft>
              <a:buClr>
                <a:srgbClr val="0F4A94"/>
              </a:buClr>
              <a:buSzPts val="2400"/>
              <a:buNone/>
            </a:pPr>
            <a:r>
              <a:rPr lang="en-US" sz="2400"/>
              <a:t>July 30:													Final Reports Due</a:t>
            </a:r>
            <a:endParaRPr/>
          </a:p>
          <a:p>
            <a:pPr marL="0" lvl="0" indent="0" algn="ctr" rtl="0">
              <a:lnSpc>
                <a:spcPct val="100000"/>
              </a:lnSpc>
              <a:spcBef>
                <a:spcPts val="0"/>
              </a:spcBef>
              <a:spcAft>
                <a:spcPts val="0"/>
              </a:spcAft>
              <a:buClr>
                <a:srgbClr val="0F4A94"/>
              </a:buClr>
              <a:buSzPts val="1275"/>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2"/>
          <p:cNvSpPr txBox="1"/>
          <p:nvPr/>
        </p:nvSpPr>
        <p:spPr>
          <a:xfrm>
            <a:off x="511901" y="3126179"/>
            <a:ext cx="5834199" cy="535779"/>
          </a:xfrm>
          <a:prstGeom prst="rect">
            <a:avLst/>
          </a:prstGeom>
          <a:noFill/>
          <a:ln>
            <a:noFill/>
          </a:ln>
        </p:spPr>
        <p:txBody>
          <a:bodyPr spcFirstLastPara="1" wrap="square" lIns="19575" tIns="19575" rIns="19575" bIns="19575" anchor="t" anchorCtr="0">
            <a:noAutofit/>
          </a:bodyPr>
          <a:lstStyle/>
          <a:p>
            <a:pPr marL="0" marR="0" lvl="0" indent="0" algn="ctr" rtl="0">
              <a:lnSpc>
                <a:spcPct val="100000"/>
              </a:lnSpc>
              <a:spcBef>
                <a:spcPts val="0"/>
              </a:spcBef>
              <a:spcAft>
                <a:spcPts val="0"/>
              </a:spcAft>
              <a:buClr>
                <a:srgbClr val="0F4A94"/>
              </a:buClr>
              <a:buSzPts val="3200"/>
              <a:buFont typeface="Arial"/>
              <a:buNone/>
            </a:pPr>
            <a:r>
              <a:rPr lang="en-US" sz="3200" b="1" i="0" u="none" strike="noStrike" cap="none">
                <a:solidFill>
                  <a:srgbClr val="0F4A94"/>
                </a:solidFill>
                <a:latin typeface="Arial"/>
                <a:ea typeface="Arial"/>
                <a:cs typeface="Arial"/>
                <a:sym typeface="Arial"/>
              </a:rPr>
              <a:t>Assemble and Educate Team</a:t>
            </a:r>
            <a:endParaRPr sz="1400" b="0" i="0" u="none" strike="noStrike" cap="none">
              <a:solidFill>
                <a:srgbClr val="000000"/>
              </a:solidFill>
              <a:latin typeface="Arial"/>
              <a:ea typeface="Arial"/>
              <a:cs typeface="Arial"/>
              <a:sym typeface="Arial"/>
            </a:endParaRPr>
          </a:p>
        </p:txBody>
      </p:sp>
      <p:pic>
        <p:nvPicPr>
          <p:cNvPr id="375" name="Google Shape;375;p32"/>
          <p:cNvPicPr preferRelativeResize="0"/>
          <p:nvPr/>
        </p:nvPicPr>
        <p:blipFill rotWithShape="1">
          <a:blip r:embed="rId3">
            <a:alphaModFix/>
          </a:blip>
          <a:srcRect/>
          <a:stretch/>
        </p:blipFill>
        <p:spPr>
          <a:xfrm>
            <a:off x="2555084" y="904985"/>
            <a:ext cx="1747831" cy="190346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3"/>
          <p:cNvSpPr txBox="1">
            <a:spLocks noGrp="1"/>
          </p:cNvSpPr>
          <p:nvPr>
            <p:ph type="body" idx="1"/>
          </p:nvPr>
        </p:nvSpPr>
        <p:spPr>
          <a:xfrm>
            <a:off x="492272" y="334002"/>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Assemble and Educate Team</a:t>
            </a:r>
            <a:endParaRPr/>
          </a:p>
        </p:txBody>
      </p:sp>
      <p:sp>
        <p:nvSpPr>
          <p:cNvPr id="382" name="Google Shape;382;p33"/>
          <p:cNvSpPr txBox="1">
            <a:spLocks noGrp="1"/>
          </p:cNvSpPr>
          <p:nvPr>
            <p:ph type="body" idx="2"/>
          </p:nvPr>
        </p:nvSpPr>
        <p:spPr>
          <a:xfrm>
            <a:off x="492272" y="941245"/>
            <a:ext cx="6153855" cy="3215119"/>
          </a:xfrm>
          <a:prstGeom prst="rect">
            <a:avLst/>
          </a:prstGeom>
          <a:noFill/>
          <a:ln>
            <a:noFill/>
          </a:ln>
        </p:spPr>
        <p:txBody>
          <a:bodyPr spcFirstLastPara="1" wrap="square" lIns="19575" tIns="19575" rIns="19575" bIns="19575" anchor="t" anchorCtr="0">
            <a:noAutofit/>
          </a:bodyPr>
          <a:lstStyle/>
          <a:p>
            <a:pPr marL="0" lvl="0" indent="0" algn="l" rtl="0">
              <a:lnSpc>
                <a:spcPct val="100000"/>
              </a:lnSpc>
              <a:spcBef>
                <a:spcPts val="0"/>
              </a:spcBef>
              <a:spcAft>
                <a:spcPts val="0"/>
              </a:spcAft>
              <a:buClr>
                <a:srgbClr val="0F4A94"/>
              </a:buClr>
              <a:buSzPts val="2000"/>
              <a:buNone/>
            </a:pPr>
            <a:r>
              <a:rPr lang="en-US" sz="2000">
                <a:latin typeface="Arial"/>
                <a:ea typeface="Arial"/>
                <a:cs typeface="Arial"/>
                <a:sym typeface="Arial"/>
              </a:rPr>
              <a:t>Identify an individual to coordinate self-assessment</a:t>
            </a:r>
            <a:endParaRPr/>
          </a:p>
          <a:p>
            <a:pPr marL="557213" lvl="1" indent="-214312" algn="l" rtl="0">
              <a:lnSpc>
                <a:spcPct val="100000"/>
              </a:lnSpc>
              <a:spcBef>
                <a:spcPts val="400"/>
              </a:spcBef>
              <a:spcAft>
                <a:spcPts val="0"/>
              </a:spcAft>
              <a:buClr>
                <a:schemeClr val="dk1"/>
              </a:buClr>
              <a:buSzPts val="2000"/>
              <a:buChar char="–"/>
            </a:pPr>
            <a:r>
              <a:rPr lang="en-US" sz="2000">
                <a:latin typeface="Arial"/>
                <a:ea typeface="Arial"/>
                <a:cs typeface="Arial"/>
                <a:sym typeface="Arial"/>
              </a:rPr>
              <a:t>Coordinator should not be the unit leader; ideally, appoint someone outside the unit</a:t>
            </a:r>
            <a:endParaRPr/>
          </a:p>
          <a:p>
            <a:pPr marL="342900" lvl="1" indent="0" algn="l" rtl="0">
              <a:lnSpc>
                <a:spcPct val="100000"/>
              </a:lnSpc>
              <a:spcBef>
                <a:spcPts val="400"/>
              </a:spcBef>
              <a:spcAft>
                <a:spcPts val="0"/>
              </a:spcAft>
              <a:buClr>
                <a:schemeClr val="dk1"/>
              </a:buClr>
              <a:buSzPts val="2000"/>
              <a:buNone/>
            </a:pPr>
            <a:endParaRPr sz="2000">
              <a:latin typeface="Arial"/>
              <a:ea typeface="Arial"/>
              <a:cs typeface="Arial"/>
              <a:sym typeface="Arial"/>
            </a:endParaRPr>
          </a:p>
          <a:p>
            <a:pPr marL="0" lvl="0" indent="0" algn="l" rtl="0">
              <a:lnSpc>
                <a:spcPct val="100000"/>
              </a:lnSpc>
              <a:spcBef>
                <a:spcPts val="0"/>
              </a:spcBef>
              <a:spcAft>
                <a:spcPts val="0"/>
              </a:spcAft>
              <a:buClr>
                <a:srgbClr val="0F4A94"/>
              </a:buClr>
              <a:buSzPts val="2000"/>
              <a:buNone/>
            </a:pPr>
            <a:r>
              <a:rPr lang="en-US" sz="2000">
                <a:latin typeface="Arial"/>
                <a:ea typeface="Arial"/>
                <a:cs typeface="Arial"/>
                <a:sym typeface="Arial"/>
              </a:rPr>
              <a:t>Identify and invite members of the institutional community to participate</a:t>
            </a:r>
            <a:endParaRPr/>
          </a:p>
          <a:p>
            <a:pPr marL="557213" lvl="1" indent="-214312" algn="l" rtl="0">
              <a:lnSpc>
                <a:spcPct val="100000"/>
              </a:lnSpc>
              <a:spcBef>
                <a:spcPts val="0"/>
              </a:spcBef>
              <a:spcAft>
                <a:spcPts val="0"/>
              </a:spcAft>
              <a:buClr>
                <a:schemeClr val="dk1"/>
              </a:buClr>
              <a:buSzPts val="2000"/>
              <a:buChar char="–"/>
            </a:pPr>
            <a:r>
              <a:rPr lang="en-US" sz="2000">
                <a:latin typeface="Arial"/>
                <a:ea typeface="Arial"/>
                <a:cs typeface="Arial"/>
                <a:sym typeface="Arial"/>
              </a:rPr>
              <a:t>Internal and external composition could include:</a:t>
            </a:r>
            <a:endParaRPr/>
          </a:p>
          <a:p>
            <a:pPr marL="857250" lvl="2" indent="-171450" algn="l" rtl="0">
              <a:lnSpc>
                <a:spcPct val="100000"/>
              </a:lnSpc>
              <a:spcBef>
                <a:spcPts val="0"/>
              </a:spcBef>
              <a:spcAft>
                <a:spcPts val="0"/>
              </a:spcAft>
              <a:buClr>
                <a:schemeClr val="dk1"/>
              </a:buClr>
              <a:buSzPts val="2000"/>
              <a:buChar char="•"/>
            </a:pPr>
            <a:r>
              <a:rPr lang="en-US" sz="2000">
                <a:latin typeface="Arial"/>
                <a:ea typeface="Arial"/>
                <a:cs typeface="Arial"/>
                <a:sym typeface="Arial"/>
              </a:rPr>
              <a:t>1 staff member from elsewhere in the division</a:t>
            </a:r>
            <a:endParaRPr/>
          </a:p>
          <a:p>
            <a:pPr marL="857250" lvl="2" indent="-171450" algn="l" rtl="0">
              <a:lnSpc>
                <a:spcPct val="100000"/>
              </a:lnSpc>
              <a:spcBef>
                <a:spcPts val="0"/>
              </a:spcBef>
              <a:spcAft>
                <a:spcPts val="0"/>
              </a:spcAft>
              <a:buClr>
                <a:schemeClr val="dk1"/>
              </a:buClr>
              <a:buSzPts val="2000"/>
              <a:buChar char="•"/>
            </a:pPr>
            <a:r>
              <a:rPr lang="en-US" sz="2000">
                <a:latin typeface="Arial"/>
                <a:ea typeface="Arial"/>
                <a:cs typeface="Arial"/>
                <a:sym typeface="Arial"/>
              </a:rPr>
              <a:t>1 staff member from outside the division</a:t>
            </a:r>
            <a:endParaRPr/>
          </a:p>
          <a:p>
            <a:pPr marL="857250" lvl="2" indent="-171450" algn="l" rtl="0">
              <a:lnSpc>
                <a:spcPct val="100000"/>
              </a:lnSpc>
              <a:spcBef>
                <a:spcPts val="0"/>
              </a:spcBef>
              <a:spcAft>
                <a:spcPts val="0"/>
              </a:spcAft>
              <a:buClr>
                <a:schemeClr val="dk1"/>
              </a:buClr>
              <a:buSzPts val="2000"/>
              <a:buChar char="•"/>
            </a:pPr>
            <a:r>
              <a:rPr lang="en-US" sz="2000">
                <a:latin typeface="Arial"/>
                <a:ea typeface="Arial"/>
                <a:cs typeface="Arial"/>
                <a:sym typeface="Arial"/>
              </a:rPr>
              <a:t>1 faculty member</a:t>
            </a:r>
            <a:endParaRPr/>
          </a:p>
          <a:p>
            <a:pPr marL="857250" lvl="2" indent="-171450" algn="l" rtl="0">
              <a:lnSpc>
                <a:spcPct val="100000"/>
              </a:lnSpc>
              <a:spcBef>
                <a:spcPts val="0"/>
              </a:spcBef>
              <a:spcAft>
                <a:spcPts val="0"/>
              </a:spcAft>
              <a:buClr>
                <a:schemeClr val="dk1"/>
              </a:buClr>
              <a:buSzPts val="2000"/>
              <a:buChar char="•"/>
            </a:pPr>
            <a:r>
              <a:rPr lang="en-US" sz="2000">
                <a:latin typeface="Arial"/>
                <a:ea typeface="Arial"/>
                <a:cs typeface="Arial"/>
                <a:sym typeface="Arial"/>
              </a:rPr>
              <a:t>1 student </a:t>
            </a:r>
            <a:endParaRPr/>
          </a:p>
          <a:p>
            <a:pPr marL="0" lvl="0" indent="0" algn="ctr" rtl="0">
              <a:lnSpc>
                <a:spcPct val="100000"/>
              </a:lnSpc>
              <a:spcBef>
                <a:spcPts val="0"/>
              </a:spcBef>
              <a:spcAft>
                <a:spcPts val="0"/>
              </a:spcAft>
              <a:buClr>
                <a:srgbClr val="0F4A94"/>
              </a:buClr>
              <a:buSzPts val="1275"/>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4"/>
          <p:cNvSpPr txBox="1">
            <a:spLocks noGrp="1"/>
          </p:cNvSpPr>
          <p:nvPr>
            <p:ph type="body" idx="1"/>
          </p:nvPr>
        </p:nvSpPr>
        <p:spPr>
          <a:xfrm>
            <a:off x="492272" y="334002"/>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Assemble and Educate Team</a:t>
            </a:r>
            <a:endParaRPr/>
          </a:p>
        </p:txBody>
      </p:sp>
      <p:sp>
        <p:nvSpPr>
          <p:cNvPr id="389" name="Google Shape;389;p34"/>
          <p:cNvSpPr txBox="1">
            <a:spLocks noGrp="1"/>
          </p:cNvSpPr>
          <p:nvPr>
            <p:ph type="body" idx="2"/>
          </p:nvPr>
        </p:nvSpPr>
        <p:spPr>
          <a:xfrm>
            <a:off x="492272" y="941245"/>
            <a:ext cx="5834199" cy="3215119"/>
          </a:xfrm>
          <a:prstGeom prst="rect">
            <a:avLst/>
          </a:prstGeom>
          <a:noFill/>
          <a:ln>
            <a:noFill/>
          </a:ln>
        </p:spPr>
        <p:txBody>
          <a:bodyPr spcFirstLastPara="1" wrap="square" lIns="19575" tIns="19575" rIns="19575" bIns="19575" anchor="t" anchorCtr="0">
            <a:noAutofit/>
          </a:bodyPr>
          <a:lstStyle/>
          <a:p>
            <a:pPr marL="557213" lvl="1" indent="-214312" algn="l" rtl="0">
              <a:lnSpc>
                <a:spcPct val="100000"/>
              </a:lnSpc>
              <a:spcBef>
                <a:spcPts val="0"/>
              </a:spcBef>
              <a:spcAft>
                <a:spcPts val="0"/>
              </a:spcAft>
              <a:buClr>
                <a:schemeClr val="dk1"/>
              </a:buClr>
              <a:buSzPts val="2400"/>
              <a:buChar char="–"/>
            </a:pPr>
            <a:r>
              <a:rPr lang="en-US" sz="2400">
                <a:latin typeface="Arial"/>
                <a:ea typeface="Arial"/>
                <a:cs typeface="Arial"/>
                <a:sym typeface="Arial"/>
              </a:rPr>
              <a:t>Recommended size of team</a:t>
            </a:r>
            <a:endParaRPr/>
          </a:p>
          <a:p>
            <a:pPr marL="857250" lvl="2" indent="-171450" algn="l" rtl="0">
              <a:lnSpc>
                <a:spcPct val="100000"/>
              </a:lnSpc>
              <a:spcBef>
                <a:spcPts val="480"/>
              </a:spcBef>
              <a:spcAft>
                <a:spcPts val="0"/>
              </a:spcAft>
              <a:buClr>
                <a:schemeClr val="dk1"/>
              </a:buClr>
              <a:buSzPts val="2400"/>
              <a:buChar char="•"/>
            </a:pPr>
            <a:r>
              <a:rPr lang="en-US" sz="2400">
                <a:latin typeface="Arial"/>
                <a:ea typeface="Arial"/>
                <a:cs typeface="Arial"/>
                <a:sym typeface="Arial"/>
              </a:rPr>
              <a:t>3-5 members for a single functional area, comprised of stakeholders including students </a:t>
            </a:r>
            <a:endParaRPr/>
          </a:p>
          <a:p>
            <a:pPr marL="857250" lvl="2" indent="-171450" algn="l" rtl="0">
              <a:lnSpc>
                <a:spcPct val="100000"/>
              </a:lnSpc>
              <a:spcBef>
                <a:spcPts val="480"/>
              </a:spcBef>
              <a:spcAft>
                <a:spcPts val="0"/>
              </a:spcAft>
              <a:buClr>
                <a:schemeClr val="dk1"/>
              </a:buClr>
              <a:buSzPts val="2400"/>
              <a:buChar char="•"/>
            </a:pPr>
            <a:r>
              <a:rPr lang="en-US" sz="2400">
                <a:latin typeface="Arial"/>
                <a:ea typeface="Arial"/>
                <a:cs typeface="Arial"/>
                <a:sym typeface="Arial"/>
              </a:rPr>
              <a:t>8-10 members for a diverse department or division, comprised of stakeholders including students </a:t>
            </a:r>
            <a:endParaRPr/>
          </a:p>
          <a:p>
            <a:pPr marL="0" lvl="0" indent="0" algn="ctr" rtl="0">
              <a:lnSpc>
                <a:spcPct val="100000"/>
              </a:lnSpc>
              <a:spcBef>
                <a:spcPts val="0"/>
              </a:spcBef>
              <a:spcAft>
                <a:spcPts val="0"/>
              </a:spcAft>
              <a:buClr>
                <a:srgbClr val="0F4A94"/>
              </a:buClr>
              <a:buSzPts val="1275"/>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5"/>
          <p:cNvSpPr txBox="1">
            <a:spLocks noGrp="1"/>
          </p:cNvSpPr>
          <p:nvPr>
            <p:ph type="body" idx="1"/>
          </p:nvPr>
        </p:nvSpPr>
        <p:spPr>
          <a:xfrm>
            <a:off x="492272" y="334002"/>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Assemble and Educate Team</a:t>
            </a:r>
            <a:endParaRPr/>
          </a:p>
        </p:txBody>
      </p:sp>
      <p:sp>
        <p:nvSpPr>
          <p:cNvPr id="396" name="Google Shape;396;p35"/>
          <p:cNvSpPr txBox="1">
            <a:spLocks noGrp="1"/>
          </p:cNvSpPr>
          <p:nvPr>
            <p:ph type="body" idx="2"/>
          </p:nvPr>
        </p:nvSpPr>
        <p:spPr>
          <a:xfrm>
            <a:off x="492272" y="941245"/>
            <a:ext cx="5834199" cy="3215119"/>
          </a:xfrm>
          <a:prstGeom prst="rect">
            <a:avLst/>
          </a:prstGeom>
          <a:noFill/>
          <a:ln>
            <a:noFill/>
          </a:ln>
        </p:spPr>
        <p:txBody>
          <a:bodyPr spcFirstLastPara="1" wrap="square" lIns="19575" tIns="19575" rIns="19575" bIns="19575" anchor="t" anchorCtr="0">
            <a:noAutofit/>
          </a:bodyPr>
          <a:lstStyle/>
          <a:p>
            <a:pPr marL="342900" lvl="0" indent="-342900" algn="l" rtl="0">
              <a:lnSpc>
                <a:spcPct val="90000"/>
              </a:lnSpc>
              <a:spcBef>
                <a:spcPts val="0"/>
              </a:spcBef>
              <a:spcAft>
                <a:spcPts val="0"/>
              </a:spcAft>
              <a:buClr>
                <a:schemeClr val="dk2"/>
              </a:buClr>
              <a:buSzPts val="2590"/>
              <a:buChar char="•"/>
            </a:pPr>
            <a:r>
              <a:rPr lang="en-US" sz="2400">
                <a:solidFill>
                  <a:schemeClr val="dk2"/>
                </a:solidFill>
              </a:rPr>
              <a:t>Include representatives from key stakeholder groups</a:t>
            </a:r>
            <a:endParaRPr sz="1200">
              <a:solidFill>
                <a:schemeClr val="dk2"/>
              </a:solidFill>
            </a:endParaRPr>
          </a:p>
          <a:p>
            <a:pPr marL="342900" lvl="0" indent="-342900" algn="l" rtl="0">
              <a:lnSpc>
                <a:spcPct val="90000"/>
              </a:lnSpc>
              <a:spcBef>
                <a:spcPts val="518"/>
              </a:spcBef>
              <a:spcAft>
                <a:spcPts val="0"/>
              </a:spcAft>
              <a:buClr>
                <a:schemeClr val="dk2"/>
              </a:buClr>
              <a:buSzPts val="2590"/>
              <a:buChar char="•"/>
            </a:pPr>
            <a:r>
              <a:rPr lang="en-US" sz="2400">
                <a:solidFill>
                  <a:schemeClr val="dk2"/>
                </a:solidFill>
              </a:rPr>
              <a:t>Think about the power dynamics</a:t>
            </a:r>
            <a:endParaRPr sz="1200">
              <a:solidFill>
                <a:schemeClr val="dk2"/>
              </a:solidFill>
            </a:endParaRPr>
          </a:p>
          <a:p>
            <a:pPr marL="342900" lvl="0" indent="-342900" algn="l" rtl="0">
              <a:lnSpc>
                <a:spcPct val="90000"/>
              </a:lnSpc>
              <a:spcBef>
                <a:spcPts val="518"/>
              </a:spcBef>
              <a:spcAft>
                <a:spcPts val="0"/>
              </a:spcAft>
              <a:buClr>
                <a:schemeClr val="dk2"/>
              </a:buClr>
              <a:buSzPts val="2590"/>
              <a:buChar char="•"/>
            </a:pPr>
            <a:r>
              <a:rPr lang="en-US" sz="2400">
                <a:solidFill>
                  <a:schemeClr val="dk2"/>
                </a:solidFill>
              </a:rPr>
              <a:t>Which set-up works best for the personalities and experience level of your group?</a:t>
            </a:r>
            <a:endParaRPr sz="1200">
              <a:solidFill>
                <a:schemeClr val="dk2"/>
              </a:solidFill>
            </a:endParaRPr>
          </a:p>
          <a:p>
            <a:pPr marL="742950" lvl="1" indent="-285750" algn="l" rtl="0">
              <a:lnSpc>
                <a:spcPct val="90000"/>
              </a:lnSpc>
              <a:spcBef>
                <a:spcPts val="444"/>
              </a:spcBef>
              <a:spcAft>
                <a:spcPts val="0"/>
              </a:spcAft>
              <a:buClr>
                <a:schemeClr val="dk2"/>
              </a:buClr>
              <a:buSzPts val="2220"/>
              <a:buChar char="–"/>
            </a:pPr>
            <a:r>
              <a:rPr lang="en-US" sz="2000">
                <a:solidFill>
                  <a:schemeClr val="dk2"/>
                </a:solidFill>
                <a:latin typeface="Arial"/>
                <a:ea typeface="Arial"/>
                <a:cs typeface="Arial"/>
                <a:sym typeface="Arial"/>
              </a:rPr>
              <a:t>Chair, Co-chairs, Chair and Vice Chair, Others?</a:t>
            </a:r>
            <a:endParaRPr/>
          </a:p>
          <a:p>
            <a:pPr marL="0" lvl="0" indent="0" algn="ctr" rtl="0">
              <a:lnSpc>
                <a:spcPct val="100000"/>
              </a:lnSpc>
              <a:spcBef>
                <a:spcPts val="0"/>
              </a:spcBef>
              <a:spcAft>
                <a:spcPts val="0"/>
              </a:spcAft>
              <a:buClr>
                <a:srgbClr val="0F4A94"/>
              </a:buClr>
              <a:buSzPts val="1275"/>
              <a:buNone/>
            </a:pPr>
            <a:endParaRPr/>
          </a:p>
        </p:txBody>
      </p:sp>
      <p:pic>
        <p:nvPicPr>
          <p:cNvPr id="397" name="Google Shape;397;p35" descr="volunteer-2055010_1920.png"/>
          <p:cNvPicPr preferRelativeResize="0"/>
          <p:nvPr/>
        </p:nvPicPr>
        <p:blipFill rotWithShape="1">
          <a:blip r:embed="rId3">
            <a:alphaModFix/>
          </a:blip>
          <a:srcRect l="19234" t="40328" r="19234"/>
          <a:stretch/>
        </p:blipFill>
        <p:spPr>
          <a:xfrm>
            <a:off x="4076986" y="3588848"/>
            <a:ext cx="2688199" cy="148847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6"/>
          <p:cNvSpPr txBox="1">
            <a:spLocks noGrp="1"/>
          </p:cNvSpPr>
          <p:nvPr>
            <p:ph type="body" idx="1"/>
          </p:nvPr>
        </p:nvSpPr>
        <p:spPr>
          <a:xfrm>
            <a:off x="492272" y="334002"/>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Assemble and Educate Team</a:t>
            </a:r>
            <a:endParaRPr/>
          </a:p>
        </p:txBody>
      </p:sp>
      <p:sp>
        <p:nvSpPr>
          <p:cNvPr id="404" name="Google Shape;404;p36"/>
          <p:cNvSpPr txBox="1">
            <a:spLocks noGrp="1"/>
          </p:cNvSpPr>
          <p:nvPr>
            <p:ph type="body" idx="2"/>
          </p:nvPr>
        </p:nvSpPr>
        <p:spPr>
          <a:xfrm>
            <a:off x="492272" y="941245"/>
            <a:ext cx="5834199" cy="3215119"/>
          </a:xfrm>
          <a:prstGeom prst="rect">
            <a:avLst/>
          </a:prstGeom>
          <a:noFill/>
          <a:ln>
            <a:noFill/>
          </a:ln>
        </p:spPr>
        <p:txBody>
          <a:bodyPr spcFirstLastPara="1" wrap="square" lIns="19575" tIns="19575" rIns="19575" bIns="19575" anchor="t" anchorCtr="0">
            <a:noAutofit/>
          </a:bodyPr>
          <a:lstStyle/>
          <a:p>
            <a:pPr marL="0" lvl="0" indent="0" algn="l" rtl="0">
              <a:lnSpc>
                <a:spcPct val="100000"/>
              </a:lnSpc>
              <a:spcBef>
                <a:spcPts val="0"/>
              </a:spcBef>
              <a:spcAft>
                <a:spcPts val="0"/>
              </a:spcAft>
              <a:buClr>
                <a:srgbClr val="0F4A94"/>
              </a:buClr>
              <a:buSzPts val="2300"/>
              <a:buNone/>
            </a:pPr>
            <a:r>
              <a:rPr lang="en-US" sz="2300"/>
              <a:t>Make sure the team…</a:t>
            </a:r>
            <a:endParaRPr/>
          </a:p>
          <a:p>
            <a:pPr marL="342900" lvl="0" indent="-330200" algn="l" rtl="0">
              <a:lnSpc>
                <a:spcPct val="100000"/>
              </a:lnSpc>
              <a:spcBef>
                <a:spcPts val="520"/>
              </a:spcBef>
              <a:spcAft>
                <a:spcPts val="0"/>
              </a:spcAft>
              <a:buClr>
                <a:srgbClr val="7F7F7F"/>
              </a:buClr>
              <a:buSzPts val="2800"/>
              <a:buChar char="•"/>
            </a:pPr>
            <a:r>
              <a:rPr lang="en-US" sz="2300"/>
              <a:t>Reviews the standards/criteria being used for the self-assessment</a:t>
            </a:r>
            <a:endParaRPr/>
          </a:p>
          <a:p>
            <a:pPr marL="342900" lvl="0" indent="-330200" algn="l" rtl="0">
              <a:lnSpc>
                <a:spcPct val="100000"/>
              </a:lnSpc>
              <a:spcBef>
                <a:spcPts val="520"/>
              </a:spcBef>
              <a:spcAft>
                <a:spcPts val="0"/>
              </a:spcAft>
              <a:buClr>
                <a:srgbClr val="7F7F7F"/>
              </a:buClr>
              <a:buSzPts val="2800"/>
              <a:buChar char="•"/>
            </a:pPr>
            <a:r>
              <a:rPr lang="en-US" sz="2300"/>
              <a:t>Arrives at consensus about rating scale definitions</a:t>
            </a:r>
            <a:endParaRPr/>
          </a:p>
          <a:p>
            <a:pPr marL="342900" lvl="0" indent="-330200" algn="l" rtl="0">
              <a:lnSpc>
                <a:spcPct val="100000"/>
              </a:lnSpc>
              <a:spcBef>
                <a:spcPts val="520"/>
              </a:spcBef>
              <a:spcAft>
                <a:spcPts val="0"/>
              </a:spcAft>
              <a:buClr>
                <a:srgbClr val="7F7F7F"/>
              </a:buClr>
              <a:buSzPts val="2800"/>
              <a:buChar char="•"/>
            </a:pPr>
            <a:r>
              <a:rPr lang="en-US" sz="2300"/>
              <a:t>Agrees on guidelines for discussions</a:t>
            </a:r>
            <a:endParaRPr/>
          </a:p>
          <a:p>
            <a:pPr marL="342900" lvl="0" indent="-330200" algn="l" rtl="0">
              <a:lnSpc>
                <a:spcPct val="100000"/>
              </a:lnSpc>
              <a:spcBef>
                <a:spcPts val="520"/>
              </a:spcBef>
              <a:spcAft>
                <a:spcPts val="0"/>
              </a:spcAft>
              <a:buClr>
                <a:srgbClr val="7F7F7F"/>
              </a:buClr>
              <a:buSzPts val="2800"/>
              <a:buChar char="•"/>
            </a:pPr>
            <a:r>
              <a:rPr lang="en-US" sz="2300"/>
              <a:t>Discusses expectations for timeline, responsibilities, and process</a:t>
            </a:r>
            <a:endParaRPr/>
          </a:p>
          <a:p>
            <a:pPr marL="342900" lvl="0" indent="-330200" algn="l" rtl="0">
              <a:lnSpc>
                <a:spcPct val="100000"/>
              </a:lnSpc>
              <a:spcBef>
                <a:spcPts val="520"/>
              </a:spcBef>
              <a:spcAft>
                <a:spcPts val="0"/>
              </a:spcAft>
              <a:buClr>
                <a:srgbClr val="7F7F7F"/>
              </a:buClr>
              <a:buSzPts val="2800"/>
              <a:buChar char="•"/>
            </a:pPr>
            <a:r>
              <a:rPr lang="en-US" sz="2300"/>
              <a:t>Discusses the expectations for the group’s final product</a:t>
            </a:r>
            <a:endParaRPr/>
          </a:p>
          <a:p>
            <a:pPr marL="0" lvl="0" indent="0" algn="ctr" rtl="0">
              <a:lnSpc>
                <a:spcPct val="100000"/>
              </a:lnSpc>
              <a:spcBef>
                <a:spcPts val="0"/>
              </a:spcBef>
              <a:spcAft>
                <a:spcPts val="0"/>
              </a:spcAft>
              <a:buClr>
                <a:srgbClr val="0F4A94"/>
              </a:buClr>
              <a:buSzPts val="1275"/>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7"/>
          <p:cNvSpPr txBox="1">
            <a:spLocks noGrp="1"/>
          </p:cNvSpPr>
          <p:nvPr>
            <p:ph type="body" idx="1"/>
          </p:nvPr>
        </p:nvSpPr>
        <p:spPr>
          <a:xfrm>
            <a:off x="492272" y="334002"/>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Assemble and Educate Team</a:t>
            </a:r>
            <a:endParaRPr/>
          </a:p>
        </p:txBody>
      </p:sp>
      <p:sp>
        <p:nvSpPr>
          <p:cNvPr id="411" name="Google Shape;411;p37"/>
          <p:cNvSpPr txBox="1">
            <a:spLocks noGrp="1"/>
          </p:cNvSpPr>
          <p:nvPr>
            <p:ph type="body" idx="2"/>
          </p:nvPr>
        </p:nvSpPr>
        <p:spPr>
          <a:xfrm>
            <a:off x="492272" y="941245"/>
            <a:ext cx="6245412" cy="3685757"/>
          </a:xfrm>
          <a:prstGeom prst="rect">
            <a:avLst/>
          </a:prstGeom>
          <a:noFill/>
          <a:ln>
            <a:noFill/>
          </a:ln>
        </p:spPr>
        <p:txBody>
          <a:bodyPr spcFirstLastPara="1" wrap="square" lIns="19575" tIns="19575" rIns="19575" bIns="19575" anchor="t" anchorCtr="0">
            <a:noAutofit/>
          </a:bodyPr>
          <a:lstStyle/>
          <a:p>
            <a:pPr marL="285750" lvl="0" indent="-285750" algn="l" rtl="0">
              <a:lnSpc>
                <a:spcPct val="100000"/>
              </a:lnSpc>
              <a:spcBef>
                <a:spcPts val="0"/>
              </a:spcBef>
              <a:spcAft>
                <a:spcPts val="0"/>
              </a:spcAft>
              <a:buClr>
                <a:srgbClr val="0F4A94"/>
              </a:buClr>
              <a:buSzPts val="2400"/>
              <a:buFont typeface="Arial"/>
              <a:buChar char="•"/>
            </a:pPr>
            <a:r>
              <a:rPr lang="en-US" sz="2400">
                <a:latin typeface="Arial"/>
                <a:ea typeface="Arial"/>
                <a:cs typeface="Arial"/>
                <a:sym typeface="Arial"/>
              </a:rPr>
              <a:t>Hold a training session</a:t>
            </a:r>
            <a:endParaRPr/>
          </a:p>
          <a:p>
            <a:pPr marL="557213" lvl="1" indent="-214312" algn="l" rtl="0">
              <a:lnSpc>
                <a:spcPct val="100000"/>
              </a:lnSpc>
              <a:spcBef>
                <a:spcPts val="400"/>
              </a:spcBef>
              <a:spcAft>
                <a:spcPts val="0"/>
              </a:spcAft>
              <a:buClr>
                <a:schemeClr val="dk1"/>
              </a:buClr>
              <a:buSzPts val="2000"/>
              <a:buChar char="–"/>
            </a:pPr>
            <a:r>
              <a:rPr lang="en-US" sz="2000">
                <a:latin typeface="Arial"/>
                <a:ea typeface="Arial"/>
                <a:cs typeface="Arial"/>
                <a:sym typeface="Arial"/>
              </a:rPr>
              <a:t>Establish team ground rules</a:t>
            </a:r>
            <a:endParaRPr/>
          </a:p>
          <a:p>
            <a:pPr marL="557213" lvl="1" indent="-214312" algn="l" rtl="0">
              <a:lnSpc>
                <a:spcPct val="100000"/>
              </a:lnSpc>
              <a:spcBef>
                <a:spcPts val="400"/>
              </a:spcBef>
              <a:spcAft>
                <a:spcPts val="0"/>
              </a:spcAft>
              <a:buClr>
                <a:schemeClr val="dk1"/>
              </a:buClr>
              <a:buSzPts val="2000"/>
              <a:buChar char="–"/>
            </a:pPr>
            <a:r>
              <a:rPr lang="en-US" sz="2000">
                <a:latin typeface="Arial"/>
                <a:ea typeface="Arial"/>
                <a:cs typeface="Arial"/>
                <a:sym typeface="Arial"/>
              </a:rPr>
              <a:t>Review standards and guidelines</a:t>
            </a:r>
            <a:endParaRPr/>
          </a:p>
          <a:p>
            <a:pPr marL="557213" lvl="1" indent="-214312" algn="l" rtl="0">
              <a:lnSpc>
                <a:spcPct val="100000"/>
              </a:lnSpc>
              <a:spcBef>
                <a:spcPts val="400"/>
              </a:spcBef>
              <a:spcAft>
                <a:spcPts val="0"/>
              </a:spcAft>
              <a:buClr>
                <a:schemeClr val="dk1"/>
              </a:buClr>
              <a:buSzPts val="2000"/>
              <a:buChar char="–"/>
            </a:pPr>
            <a:r>
              <a:rPr lang="en-US" sz="2000">
                <a:latin typeface="Arial"/>
                <a:ea typeface="Arial"/>
                <a:cs typeface="Arial"/>
                <a:sym typeface="Arial"/>
              </a:rPr>
              <a:t>Discuss meaning of each standard</a:t>
            </a:r>
            <a:endParaRPr/>
          </a:p>
          <a:p>
            <a:pPr marL="557213" lvl="1" indent="-214312" algn="l" rtl="0">
              <a:lnSpc>
                <a:spcPct val="100000"/>
              </a:lnSpc>
              <a:spcBef>
                <a:spcPts val="400"/>
              </a:spcBef>
              <a:spcAft>
                <a:spcPts val="0"/>
              </a:spcAft>
              <a:buClr>
                <a:schemeClr val="dk1"/>
              </a:buClr>
              <a:buSzPts val="2000"/>
              <a:buChar char="–"/>
            </a:pPr>
            <a:r>
              <a:rPr lang="en-US" sz="2000">
                <a:latin typeface="Arial"/>
                <a:ea typeface="Arial"/>
                <a:cs typeface="Arial"/>
                <a:sym typeface="Arial"/>
              </a:rPr>
              <a:t>Establish team’s inter-rater reliability</a:t>
            </a:r>
            <a:endParaRPr/>
          </a:p>
          <a:p>
            <a:pPr marL="857250" lvl="2" indent="-171450" algn="l" rtl="0">
              <a:lnSpc>
                <a:spcPct val="100000"/>
              </a:lnSpc>
              <a:spcBef>
                <a:spcPts val="400"/>
              </a:spcBef>
              <a:spcAft>
                <a:spcPts val="0"/>
              </a:spcAft>
              <a:buClr>
                <a:schemeClr val="dk1"/>
              </a:buClr>
              <a:buSzPts val="2000"/>
              <a:buChar char="•"/>
            </a:pPr>
            <a:r>
              <a:rPr lang="en-US" sz="2000">
                <a:latin typeface="Arial"/>
                <a:ea typeface="Arial"/>
                <a:cs typeface="Arial"/>
                <a:sym typeface="Arial"/>
              </a:rPr>
              <a:t>Discuss, consider, and set criteria</a:t>
            </a:r>
            <a:endParaRPr/>
          </a:p>
          <a:p>
            <a:pPr marL="857250" lvl="2" indent="-171450" algn="l" rtl="0">
              <a:lnSpc>
                <a:spcPct val="100000"/>
              </a:lnSpc>
              <a:spcBef>
                <a:spcPts val="400"/>
              </a:spcBef>
              <a:spcAft>
                <a:spcPts val="0"/>
              </a:spcAft>
              <a:buClr>
                <a:schemeClr val="dk1"/>
              </a:buClr>
              <a:buSzPts val="2000"/>
              <a:buChar char="•"/>
            </a:pPr>
            <a:r>
              <a:rPr lang="en-US" sz="2000">
                <a:latin typeface="Arial"/>
                <a:ea typeface="Arial"/>
                <a:cs typeface="Arial"/>
                <a:sym typeface="Arial"/>
              </a:rPr>
              <a:t>Build a common language (i.e. ““partly meets,” “meets,” standards)</a:t>
            </a:r>
            <a:endParaRPr/>
          </a:p>
          <a:p>
            <a:pPr marL="0" lvl="0" indent="0" algn="ctr" rtl="0">
              <a:lnSpc>
                <a:spcPct val="100000"/>
              </a:lnSpc>
              <a:spcBef>
                <a:spcPts val="0"/>
              </a:spcBef>
              <a:spcAft>
                <a:spcPts val="0"/>
              </a:spcAft>
              <a:buClr>
                <a:srgbClr val="0F4A94"/>
              </a:buClr>
              <a:buSzPts val="1275"/>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8"/>
          <p:cNvSpPr txBox="1">
            <a:spLocks noGrp="1"/>
          </p:cNvSpPr>
          <p:nvPr>
            <p:ph type="body" idx="1"/>
          </p:nvPr>
        </p:nvSpPr>
        <p:spPr>
          <a:xfrm>
            <a:off x="492272" y="334002"/>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Assemble and Educate Team</a:t>
            </a:r>
            <a:endParaRPr/>
          </a:p>
        </p:txBody>
      </p:sp>
      <p:sp>
        <p:nvSpPr>
          <p:cNvPr id="418" name="Google Shape;418;p38"/>
          <p:cNvSpPr txBox="1">
            <a:spLocks noGrp="1"/>
          </p:cNvSpPr>
          <p:nvPr>
            <p:ph type="body" idx="2"/>
          </p:nvPr>
        </p:nvSpPr>
        <p:spPr>
          <a:xfrm>
            <a:off x="492272" y="941245"/>
            <a:ext cx="6245412" cy="3685757"/>
          </a:xfrm>
          <a:prstGeom prst="rect">
            <a:avLst/>
          </a:prstGeom>
          <a:noFill/>
          <a:ln>
            <a:noFill/>
          </a:ln>
        </p:spPr>
        <p:txBody>
          <a:bodyPr spcFirstLastPara="1" wrap="square" lIns="19575" tIns="19575" rIns="19575" bIns="19575" anchor="t" anchorCtr="0">
            <a:noAutofit/>
          </a:bodyPr>
          <a:lstStyle/>
          <a:p>
            <a:pPr marL="285750" lvl="0" indent="-285750" algn="l" rtl="0">
              <a:lnSpc>
                <a:spcPct val="100000"/>
              </a:lnSpc>
              <a:spcBef>
                <a:spcPts val="0"/>
              </a:spcBef>
              <a:spcAft>
                <a:spcPts val="0"/>
              </a:spcAft>
              <a:buClr>
                <a:srgbClr val="0F4A94"/>
              </a:buClr>
              <a:buSzPts val="2400"/>
              <a:buFont typeface="Arial"/>
              <a:buChar char="•"/>
            </a:pPr>
            <a:r>
              <a:rPr lang="en-US" sz="2400">
                <a:latin typeface="Arial"/>
                <a:ea typeface="Arial"/>
                <a:cs typeface="Arial"/>
                <a:sym typeface="Arial"/>
              </a:rPr>
              <a:t>Encourage team discussion, expect disagreements, and commit to consensus-based resolution</a:t>
            </a:r>
            <a:endParaRPr/>
          </a:p>
          <a:p>
            <a:pPr marL="285750" lvl="0" indent="-285750" algn="l" rtl="0">
              <a:lnSpc>
                <a:spcPct val="100000"/>
              </a:lnSpc>
              <a:spcBef>
                <a:spcPts val="0"/>
              </a:spcBef>
              <a:spcAft>
                <a:spcPts val="0"/>
              </a:spcAft>
              <a:buClr>
                <a:srgbClr val="0F4A94"/>
              </a:buClr>
              <a:buSzPts val="2400"/>
              <a:buFont typeface="Arial"/>
              <a:buChar char="•"/>
            </a:pPr>
            <a:r>
              <a:rPr lang="en-US" sz="2400">
                <a:latin typeface="Arial"/>
                <a:ea typeface="Arial"/>
                <a:cs typeface="Arial"/>
                <a:sym typeface="Arial"/>
              </a:rPr>
              <a:t>Make sure the team has a big-picture understanding of the responsibilities of the area being reviewed (e.g., some stakeholders may only be aware of some of this work) </a:t>
            </a:r>
            <a:endParaRPr/>
          </a:p>
          <a:p>
            <a:pPr marL="285750" lvl="0" indent="-285750" algn="l" rtl="0">
              <a:lnSpc>
                <a:spcPct val="100000"/>
              </a:lnSpc>
              <a:spcBef>
                <a:spcPts val="0"/>
              </a:spcBef>
              <a:spcAft>
                <a:spcPts val="0"/>
              </a:spcAft>
              <a:buClr>
                <a:srgbClr val="0F4A94"/>
              </a:buClr>
              <a:buSzPts val="2400"/>
              <a:buFont typeface="Arial"/>
              <a:buChar char="•"/>
            </a:pPr>
            <a:r>
              <a:rPr lang="en-US" sz="2400">
                <a:latin typeface="Arial"/>
                <a:ea typeface="Arial"/>
                <a:cs typeface="Arial"/>
                <a:sym typeface="Arial"/>
              </a:rPr>
              <a:t>Communicate expectations for the group’s final product</a:t>
            </a:r>
            <a:endParaRPr/>
          </a:p>
          <a:p>
            <a:pPr marL="0" lvl="0" indent="0" algn="ctr" rtl="0">
              <a:lnSpc>
                <a:spcPct val="100000"/>
              </a:lnSpc>
              <a:spcBef>
                <a:spcPts val="0"/>
              </a:spcBef>
              <a:spcAft>
                <a:spcPts val="0"/>
              </a:spcAft>
              <a:buClr>
                <a:srgbClr val="0F4A94"/>
              </a:buClr>
              <a:buSzPts val="1275"/>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9"/>
          <p:cNvSpPr txBox="1"/>
          <p:nvPr/>
        </p:nvSpPr>
        <p:spPr>
          <a:xfrm>
            <a:off x="511901" y="3126179"/>
            <a:ext cx="5834199" cy="535779"/>
          </a:xfrm>
          <a:prstGeom prst="rect">
            <a:avLst/>
          </a:prstGeom>
          <a:noFill/>
          <a:ln>
            <a:noFill/>
          </a:ln>
        </p:spPr>
        <p:txBody>
          <a:bodyPr spcFirstLastPara="1" wrap="square" lIns="19575" tIns="19575" rIns="19575" bIns="19575" anchor="t" anchorCtr="0">
            <a:noAutofit/>
          </a:bodyPr>
          <a:lstStyle/>
          <a:p>
            <a:pPr marL="0" marR="0" lvl="0" indent="0" algn="ctr" rtl="0">
              <a:lnSpc>
                <a:spcPct val="100000"/>
              </a:lnSpc>
              <a:spcBef>
                <a:spcPts val="0"/>
              </a:spcBef>
              <a:spcAft>
                <a:spcPts val="0"/>
              </a:spcAft>
              <a:buClr>
                <a:srgbClr val="0F4A94"/>
              </a:buClr>
              <a:buSzPts val="3200"/>
              <a:buFont typeface="Arial"/>
              <a:buNone/>
            </a:pPr>
            <a:r>
              <a:rPr lang="en-US" sz="3200" b="1" i="0" u="none" strike="noStrike" cap="none">
                <a:solidFill>
                  <a:srgbClr val="0F4A94"/>
                </a:solidFill>
                <a:latin typeface="Arial"/>
                <a:ea typeface="Arial"/>
                <a:cs typeface="Arial"/>
                <a:sym typeface="Arial"/>
              </a:rPr>
              <a:t>Identify, Collect, and Review Evidence</a:t>
            </a:r>
            <a:endParaRPr sz="1400" b="0" i="0" u="none" strike="noStrike" cap="none">
              <a:solidFill>
                <a:srgbClr val="000000"/>
              </a:solidFill>
              <a:latin typeface="Arial"/>
              <a:ea typeface="Arial"/>
              <a:cs typeface="Arial"/>
              <a:sym typeface="Arial"/>
            </a:endParaRPr>
          </a:p>
        </p:txBody>
      </p:sp>
      <p:pic>
        <p:nvPicPr>
          <p:cNvPr id="425" name="Google Shape;425;p39"/>
          <p:cNvPicPr preferRelativeResize="0"/>
          <p:nvPr/>
        </p:nvPicPr>
        <p:blipFill rotWithShape="1">
          <a:blip r:embed="rId3">
            <a:alphaModFix/>
          </a:blip>
          <a:srcRect/>
          <a:stretch/>
        </p:blipFill>
        <p:spPr>
          <a:xfrm>
            <a:off x="2464856" y="1088711"/>
            <a:ext cx="1928287" cy="1685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4"/>
          <p:cNvSpPr txBox="1">
            <a:spLocks noGrp="1"/>
          </p:cNvSpPr>
          <p:nvPr>
            <p:ph type="body" idx="1"/>
          </p:nvPr>
        </p:nvSpPr>
        <p:spPr>
          <a:xfrm>
            <a:off x="492272" y="334002"/>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Council for the Advancement of Standards in Higher Education</a:t>
            </a:r>
            <a:endParaRPr/>
          </a:p>
        </p:txBody>
      </p:sp>
      <p:sp>
        <p:nvSpPr>
          <p:cNvPr id="93" name="Google Shape;93;p4"/>
          <p:cNvSpPr txBox="1">
            <a:spLocks noGrp="1"/>
          </p:cNvSpPr>
          <p:nvPr>
            <p:ph type="body" idx="2"/>
          </p:nvPr>
        </p:nvSpPr>
        <p:spPr>
          <a:xfrm>
            <a:off x="492272" y="1338470"/>
            <a:ext cx="5834199" cy="2817894"/>
          </a:xfrm>
          <a:prstGeom prst="rect">
            <a:avLst/>
          </a:prstGeom>
          <a:noFill/>
          <a:ln>
            <a:noFill/>
          </a:ln>
        </p:spPr>
        <p:txBody>
          <a:bodyPr spcFirstLastPara="1" wrap="square" lIns="19575" tIns="19575" rIns="19575" bIns="19575" anchor="t" anchorCtr="0">
            <a:noAutofit/>
          </a:bodyPr>
          <a:lstStyle/>
          <a:p>
            <a:pPr marL="342900" lvl="0" indent="-330200" algn="l" rtl="0">
              <a:lnSpc>
                <a:spcPct val="100000"/>
              </a:lnSpc>
              <a:spcBef>
                <a:spcPts val="0"/>
              </a:spcBef>
              <a:spcAft>
                <a:spcPts val="0"/>
              </a:spcAft>
              <a:buClr>
                <a:srgbClr val="0E458A"/>
              </a:buClr>
              <a:buSzPts val="2800"/>
              <a:buChar char="•"/>
            </a:pPr>
            <a:r>
              <a:rPr lang="en-US" sz="2000" dirty="0"/>
              <a:t>Founded in 1979 </a:t>
            </a:r>
            <a:r>
              <a:rPr lang="en-US" sz="2000" b="1" dirty="0"/>
              <a:t>(40th Anniversary)</a:t>
            </a:r>
            <a:endParaRPr dirty="0"/>
          </a:p>
          <a:p>
            <a:pPr marL="342900" lvl="0" indent="-330200" algn="l" rtl="0">
              <a:lnSpc>
                <a:spcPct val="100000"/>
              </a:lnSpc>
              <a:spcBef>
                <a:spcPts val="600"/>
              </a:spcBef>
              <a:spcAft>
                <a:spcPts val="0"/>
              </a:spcAft>
              <a:buClr>
                <a:srgbClr val="0E458A"/>
              </a:buClr>
              <a:buSzPts val="2800"/>
              <a:buChar char="•"/>
            </a:pPr>
            <a:r>
              <a:rPr lang="en-US" sz="2000" dirty="0"/>
              <a:t>Consortium of 42 member organizations</a:t>
            </a:r>
            <a:endParaRPr dirty="0"/>
          </a:p>
          <a:p>
            <a:pPr marL="342900" lvl="0" indent="-330200" algn="l" rtl="0">
              <a:lnSpc>
                <a:spcPct val="100000"/>
              </a:lnSpc>
              <a:spcBef>
                <a:spcPts val="600"/>
              </a:spcBef>
              <a:spcAft>
                <a:spcPts val="0"/>
              </a:spcAft>
              <a:buClr>
                <a:srgbClr val="0E458A"/>
              </a:buClr>
              <a:buSzPts val="2800"/>
              <a:buChar char="•"/>
            </a:pPr>
            <a:r>
              <a:rPr lang="en-US" sz="2000" dirty="0"/>
              <a:t>Council comprised of representatives from member associations</a:t>
            </a:r>
            <a:endParaRPr dirty="0"/>
          </a:p>
          <a:p>
            <a:pPr marL="342900" lvl="0" indent="-330200" algn="l" rtl="0">
              <a:lnSpc>
                <a:spcPct val="100000"/>
              </a:lnSpc>
              <a:spcBef>
                <a:spcPts val="600"/>
              </a:spcBef>
              <a:spcAft>
                <a:spcPts val="0"/>
              </a:spcAft>
              <a:buClr>
                <a:srgbClr val="0E458A"/>
              </a:buClr>
              <a:buSzPts val="2800"/>
              <a:buChar char="•"/>
            </a:pPr>
            <a:r>
              <a:rPr lang="en-US" sz="2000" dirty="0"/>
              <a:t>Consensus-oriented, collaborative approach</a:t>
            </a:r>
            <a:endParaRPr dirty="0"/>
          </a:p>
          <a:p>
            <a:pPr marL="342900" lvl="0" indent="-330200" algn="l" rtl="0">
              <a:lnSpc>
                <a:spcPct val="100000"/>
              </a:lnSpc>
              <a:spcBef>
                <a:spcPts val="600"/>
              </a:spcBef>
              <a:spcAft>
                <a:spcPts val="0"/>
              </a:spcAft>
              <a:buClr>
                <a:srgbClr val="0E458A"/>
              </a:buClr>
              <a:buSzPts val="2800"/>
              <a:buChar char="•"/>
            </a:pPr>
            <a:r>
              <a:rPr lang="en-US" sz="2000"/>
              <a:t>48 </a:t>
            </a:r>
            <a:r>
              <a:rPr lang="en-US" sz="2000" dirty="0"/>
              <a:t>sets of functional area standards and self-assessment guides (SAGs)</a:t>
            </a:r>
            <a:endParaRPr dirty="0"/>
          </a:p>
          <a:p>
            <a:pPr marL="342900" lvl="0" indent="-330200" algn="l" rtl="0">
              <a:lnSpc>
                <a:spcPct val="100000"/>
              </a:lnSpc>
              <a:spcBef>
                <a:spcPts val="600"/>
              </a:spcBef>
              <a:spcAft>
                <a:spcPts val="0"/>
              </a:spcAft>
              <a:buClr>
                <a:srgbClr val="0E458A"/>
              </a:buClr>
              <a:buSzPts val="2800"/>
              <a:buChar char="•"/>
            </a:pPr>
            <a:r>
              <a:rPr lang="en-US" sz="2000" dirty="0"/>
              <a:t>3 Cross-Functional Frameworks</a:t>
            </a:r>
            <a:endParaRPr dirty="0"/>
          </a:p>
          <a:p>
            <a:pPr marL="0" lvl="0" indent="0" algn="ctr" rtl="0">
              <a:lnSpc>
                <a:spcPct val="100000"/>
              </a:lnSpc>
              <a:spcBef>
                <a:spcPts val="0"/>
              </a:spcBef>
              <a:spcAft>
                <a:spcPts val="0"/>
              </a:spcAft>
              <a:buClr>
                <a:srgbClr val="0F4A94"/>
              </a:buClr>
              <a:buSzPts val="1275"/>
              <a:buNone/>
            </a:pP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40"/>
          <p:cNvSpPr txBox="1">
            <a:spLocks noGrp="1"/>
          </p:cNvSpPr>
          <p:nvPr>
            <p:ph type="body" idx="1"/>
          </p:nvPr>
        </p:nvSpPr>
        <p:spPr>
          <a:xfrm>
            <a:off x="492272" y="334002"/>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Identify, Collect, and Review Evidence</a:t>
            </a:r>
            <a:endParaRPr/>
          </a:p>
        </p:txBody>
      </p:sp>
      <p:sp>
        <p:nvSpPr>
          <p:cNvPr id="432" name="Google Shape;432;p40"/>
          <p:cNvSpPr txBox="1">
            <a:spLocks noGrp="1"/>
          </p:cNvSpPr>
          <p:nvPr>
            <p:ph type="body" idx="2"/>
          </p:nvPr>
        </p:nvSpPr>
        <p:spPr>
          <a:xfrm>
            <a:off x="492271" y="1321807"/>
            <a:ext cx="6277363" cy="3215119"/>
          </a:xfrm>
          <a:prstGeom prst="rect">
            <a:avLst/>
          </a:prstGeom>
          <a:noFill/>
          <a:ln>
            <a:noFill/>
          </a:ln>
        </p:spPr>
        <p:txBody>
          <a:bodyPr spcFirstLastPara="1" wrap="square" lIns="19575" tIns="19575" rIns="19575" bIns="19575" anchor="t" anchorCtr="0">
            <a:noAutofit/>
          </a:bodyPr>
          <a:lstStyle/>
          <a:p>
            <a:pPr marL="0" lvl="0" indent="0" algn="l" rtl="0">
              <a:lnSpc>
                <a:spcPct val="100000"/>
              </a:lnSpc>
              <a:spcBef>
                <a:spcPts val="0"/>
              </a:spcBef>
              <a:spcAft>
                <a:spcPts val="0"/>
              </a:spcAft>
              <a:buClr>
                <a:srgbClr val="0F4A94"/>
              </a:buClr>
              <a:buSzPts val="2400"/>
              <a:buNone/>
            </a:pPr>
            <a:r>
              <a:rPr lang="en-US" sz="2400">
                <a:latin typeface="Arial"/>
                <a:ea typeface="Arial"/>
                <a:cs typeface="Arial"/>
                <a:sym typeface="Arial"/>
              </a:rPr>
              <a:t>Design process for compiling evidence and data (Unit)</a:t>
            </a:r>
            <a:endParaRPr/>
          </a:p>
        </p:txBody>
      </p:sp>
      <p:pic>
        <p:nvPicPr>
          <p:cNvPr id="433" name="Google Shape;433;p40" descr="AA039230.png"/>
          <p:cNvPicPr preferRelativeResize="0"/>
          <p:nvPr/>
        </p:nvPicPr>
        <p:blipFill rotWithShape="1">
          <a:blip r:embed="rId3">
            <a:alphaModFix/>
          </a:blip>
          <a:srcRect t="-9653" b="-9651"/>
          <a:stretch/>
        </p:blipFill>
        <p:spPr>
          <a:xfrm>
            <a:off x="2306959" y="1889171"/>
            <a:ext cx="2204824" cy="264775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41"/>
          <p:cNvSpPr txBox="1">
            <a:spLocks noGrp="1"/>
          </p:cNvSpPr>
          <p:nvPr>
            <p:ph type="body" idx="1"/>
          </p:nvPr>
        </p:nvSpPr>
        <p:spPr>
          <a:xfrm>
            <a:off x="492272" y="334002"/>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Identify, Collect, and Review Evidence</a:t>
            </a:r>
            <a:endParaRPr/>
          </a:p>
        </p:txBody>
      </p:sp>
      <p:sp>
        <p:nvSpPr>
          <p:cNvPr id="440" name="Google Shape;440;p41"/>
          <p:cNvSpPr txBox="1">
            <a:spLocks noGrp="1"/>
          </p:cNvSpPr>
          <p:nvPr>
            <p:ph type="body" idx="2"/>
          </p:nvPr>
        </p:nvSpPr>
        <p:spPr>
          <a:xfrm>
            <a:off x="492271" y="1360227"/>
            <a:ext cx="6277363" cy="3215119"/>
          </a:xfrm>
          <a:prstGeom prst="rect">
            <a:avLst/>
          </a:prstGeom>
          <a:noFill/>
          <a:ln>
            <a:noFill/>
          </a:ln>
        </p:spPr>
        <p:txBody>
          <a:bodyPr spcFirstLastPara="1" wrap="square" lIns="19575" tIns="19575" rIns="19575" bIns="19575" anchor="t" anchorCtr="0">
            <a:noAutofit/>
          </a:bodyPr>
          <a:lstStyle/>
          <a:p>
            <a:pPr marL="0" lvl="0" indent="0" algn="l" rtl="0">
              <a:lnSpc>
                <a:spcPct val="100000"/>
              </a:lnSpc>
              <a:spcBef>
                <a:spcPts val="0"/>
              </a:spcBef>
              <a:spcAft>
                <a:spcPts val="0"/>
              </a:spcAft>
              <a:buClr>
                <a:srgbClr val="0F4A94"/>
              </a:buClr>
              <a:buSzPts val="2400"/>
              <a:buNone/>
            </a:pPr>
            <a:r>
              <a:rPr lang="en-US" sz="2400">
                <a:latin typeface="Arial"/>
                <a:ea typeface="Arial"/>
                <a:cs typeface="Arial"/>
                <a:sym typeface="Arial"/>
              </a:rPr>
              <a:t>Gather evidence and data (Unit)</a:t>
            </a:r>
            <a:endParaRPr/>
          </a:p>
          <a:p>
            <a:pPr marL="557213" lvl="1" indent="-214312" algn="l" rtl="0">
              <a:lnSpc>
                <a:spcPct val="100000"/>
              </a:lnSpc>
              <a:spcBef>
                <a:spcPts val="400"/>
              </a:spcBef>
              <a:spcAft>
                <a:spcPts val="0"/>
              </a:spcAft>
              <a:buClr>
                <a:schemeClr val="dk1"/>
              </a:buClr>
              <a:buSzPts val="2000"/>
              <a:buChar char="–"/>
            </a:pPr>
            <a:r>
              <a:rPr lang="en-US" sz="2000">
                <a:latin typeface="Arial"/>
                <a:ea typeface="Arial"/>
                <a:cs typeface="Arial"/>
                <a:sym typeface="Arial"/>
              </a:rPr>
              <a:t>Use relevant data and related documentation </a:t>
            </a:r>
            <a:endParaRPr/>
          </a:p>
          <a:p>
            <a:pPr marL="557213" lvl="1" indent="-214312" algn="l" rtl="0">
              <a:lnSpc>
                <a:spcPct val="100000"/>
              </a:lnSpc>
              <a:spcBef>
                <a:spcPts val="400"/>
              </a:spcBef>
              <a:spcAft>
                <a:spcPts val="0"/>
              </a:spcAft>
              <a:buClr>
                <a:schemeClr val="dk1"/>
              </a:buClr>
              <a:buSzPts val="2000"/>
              <a:buChar char="–"/>
            </a:pPr>
            <a:r>
              <a:rPr lang="en-US" sz="2000">
                <a:latin typeface="Arial"/>
                <a:ea typeface="Arial"/>
                <a:cs typeface="Arial"/>
                <a:sym typeface="Arial"/>
              </a:rPr>
              <a:t>Routinely collect and file data that can be used to document program effectiveness over time</a:t>
            </a:r>
            <a:endParaRPr/>
          </a:p>
          <a:p>
            <a:pPr marL="557213" lvl="1" indent="-214312" algn="l" rtl="0">
              <a:lnSpc>
                <a:spcPct val="100000"/>
              </a:lnSpc>
              <a:spcBef>
                <a:spcPts val="400"/>
              </a:spcBef>
              <a:spcAft>
                <a:spcPts val="0"/>
              </a:spcAft>
              <a:buClr>
                <a:schemeClr val="dk1"/>
              </a:buClr>
              <a:buSzPts val="2000"/>
              <a:buChar char="–"/>
            </a:pPr>
            <a:r>
              <a:rPr lang="en-US" sz="2000">
                <a:latin typeface="Arial"/>
                <a:ea typeface="Arial"/>
                <a:cs typeface="Arial"/>
                <a:sym typeface="Arial"/>
              </a:rPr>
              <a:t>Needed evidence will vary depending on what’s being evaluated</a:t>
            </a:r>
            <a:endParaRPr/>
          </a:p>
          <a:p>
            <a:pPr marL="0" lvl="0" indent="0" algn="ctr" rtl="0">
              <a:lnSpc>
                <a:spcPct val="100000"/>
              </a:lnSpc>
              <a:spcBef>
                <a:spcPts val="0"/>
              </a:spcBef>
              <a:spcAft>
                <a:spcPts val="0"/>
              </a:spcAft>
              <a:buClr>
                <a:srgbClr val="0F4A94"/>
              </a:buClr>
              <a:buSzPts val="1275"/>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42"/>
          <p:cNvSpPr txBox="1">
            <a:spLocks noGrp="1"/>
          </p:cNvSpPr>
          <p:nvPr>
            <p:ph type="body" idx="1"/>
          </p:nvPr>
        </p:nvSpPr>
        <p:spPr>
          <a:xfrm>
            <a:off x="492272" y="334002"/>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Identify, Collect, and Review Evidence</a:t>
            </a:r>
            <a:endParaRPr/>
          </a:p>
        </p:txBody>
      </p:sp>
      <p:sp>
        <p:nvSpPr>
          <p:cNvPr id="447" name="Google Shape;447;p42"/>
          <p:cNvSpPr txBox="1">
            <a:spLocks noGrp="1"/>
          </p:cNvSpPr>
          <p:nvPr>
            <p:ph type="body" idx="2"/>
          </p:nvPr>
        </p:nvSpPr>
        <p:spPr>
          <a:xfrm>
            <a:off x="492271" y="1227824"/>
            <a:ext cx="6254311" cy="3215119"/>
          </a:xfrm>
          <a:prstGeom prst="rect">
            <a:avLst/>
          </a:prstGeom>
          <a:noFill/>
          <a:ln>
            <a:noFill/>
          </a:ln>
        </p:spPr>
        <p:txBody>
          <a:bodyPr spcFirstLastPara="1" wrap="square" lIns="19575" tIns="19575" rIns="19575" bIns="19575" anchor="t" anchorCtr="0">
            <a:noAutofit/>
          </a:bodyPr>
          <a:lstStyle/>
          <a:p>
            <a:pPr marL="0" lvl="0" indent="0" algn="l" rtl="0">
              <a:lnSpc>
                <a:spcPct val="100000"/>
              </a:lnSpc>
              <a:spcBef>
                <a:spcPts val="0"/>
              </a:spcBef>
              <a:spcAft>
                <a:spcPts val="0"/>
              </a:spcAft>
              <a:buClr>
                <a:srgbClr val="0F4A94"/>
              </a:buClr>
              <a:buSzPts val="2400"/>
              <a:buNone/>
            </a:pPr>
            <a:r>
              <a:rPr lang="en-US" sz="2400">
                <a:latin typeface="Arial"/>
                <a:ea typeface="Arial"/>
                <a:cs typeface="Arial"/>
                <a:sym typeface="Arial"/>
              </a:rPr>
              <a:t>Conduct rating (Review Team)</a:t>
            </a:r>
            <a:endParaRPr/>
          </a:p>
          <a:p>
            <a:pPr marL="557213" lvl="1" indent="-214312" algn="l" rtl="0">
              <a:lnSpc>
                <a:spcPct val="100000"/>
              </a:lnSpc>
              <a:spcBef>
                <a:spcPts val="400"/>
              </a:spcBef>
              <a:spcAft>
                <a:spcPts val="0"/>
              </a:spcAft>
              <a:buClr>
                <a:schemeClr val="dk1"/>
              </a:buClr>
              <a:buSzPts val="2000"/>
              <a:buChar char="–"/>
            </a:pPr>
            <a:r>
              <a:rPr lang="en-US" sz="2000">
                <a:latin typeface="Arial"/>
                <a:ea typeface="Arial"/>
                <a:cs typeface="Arial"/>
                <a:sym typeface="Arial"/>
              </a:rPr>
              <a:t>Should rate all standards, but sometimes a standard won’t apply (rarely)</a:t>
            </a:r>
            <a:endParaRPr/>
          </a:p>
          <a:p>
            <a:pPr marL="557213" lvl="1" indent="-214312" algn="l" rtl="0">
              <a:lnSpc>
                <a:spcPct val="100000"/>
              </a:lnSpc>
              <a:spcBef>
                <a:spcPts val="400"/>
              </a:spcBef>
              <a:spcAft>
                <a:spcPts val="0"/>
              </a:spcAft>
              <a:buClr>
                <a:schemeClr val="dk1"/>
              </a:buClr>
              <a:buSzPts val="2000"/>
              <a:buChar char="–"/>
            </a:pPr>
            <a:r>
              <a:rPr lang="en-US" sz="2000">
                <a:latin typeface="Arial"/>
                <a:ea typeface="Arial"/>
                <a:cs typeface="Arial"/>
                <a:sym typeface="Arial"/>
              </a:rPr>
              <a:t>Employ ‘evidence-based’ evaluation</a:t>
            </a:r>
            <a:endParaRPr/>
          </a:p>
          <a:p>
            <a:pPr marL="557213" lvl="1" indent="-214312" algn="l" rtl="0">
              <a:lnSpc>
                <a:spcPct val="100000"/>
              </a:lnSpc>
              <a:spcBef>
                <a:spcPts val="400"/>
              </a:spcBef>
              <a:spcAft>
                <a:spcPts val="0"/>
              </a:spcAft>
              <a:buClr>
                <a:schemeClr val="dk1"/>
              </a:buClr>
              <a:buSzPts val="2000"/>
              <a:buChar char="–"/>
            </a:pPr>
            <a:r>
              <a:rPr lang="en-US" sz="2000">
                <a:latin typeface="Arial"/>
                <a:ea typeface="Arial"/>
                <a:cs typeface="Arial"/>
                <a:sym typeface="Arial"/>
              </a:rPr>
              <a:t>Team uses rating scale based on established criteria</a:t>
            </a:r>
            <a:endParaRPr/>
          </a:p>
          <a:p>
            <a:pPr marL="557213" lvl="1" indent="-214312" algn="l" rtl="0">
              <a:lnSpc>
                <a:spcPct val="100000"/>
              </a:lnSpc>
              <a:spcBef>
                <a:spcPts val="400"/>
              </a:spcBef>
              <a:spcAft>
                <a:spcPts val="0"/>
              </a:spcAft>
              <a:buClr>
                <a:schemeClr val="dk1"/>
              </a:buClr>
              <a:buSzPts val="2000"/>
              <a:buChar char="–"/>
            </a:pPr>
            <a:r>
              <a:rPr lang="en-US" sz="2000">
                <a:latin typeface="Arial"/>
                <a:ea typeface="Arial"/>
                <a:cs typeface="Arial"/>
                <a:sym typeface="Arial"/>
              </a:rPr>
              <a:t>Individuals rate each and every criterion measure and then gather consensus</a:t>
            </a:r>
            <a:endParaRPr/>
          </a:p>
          <a:p>
            <a:pPr marL="0" lvl="0" indent="0" algn="ctr" rtl="0">
              <a:lnSpc>
                <a:spcPct val="100000"/>
              </a:lnSpc>
              <a:spcBef>
                <a:spcPts val="0"/>
              </a:spcBef>
              <a:spcAft>
                <a:spcPts val="0"/>
              </a:spcAft>
              <a:buClr>
                <a:srgbClr val="0F4A94"/>
              </a:buClr>
              <a:buSzPts val="1275"/>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3"/>
          <p:cNvSpPr txBox="1">
            <a:spLocks noGrp="1"/>
          </p:cNvSpPr>
          <p:nvPr>
            <p:ph type="body" idx="1"/>
          </p:nvPr>
        </p:nvSpPr>
        <p:spPr>
          <a:xfrm>
            <a:off x="492272" y="334002"/>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Documentary Evidence to Support Evaluative Judgments</a:t>
            </a:r>
            <a:endParaRPr/>
          </a:p>
        </p:txBody>
      </p:sp>
      <p:sp>
        <p:nvSpPr>
          <p:cNvPr id="454" name="Google Shape;454;p43"/>
          <p:cNvSpPr txBox="1">
            <a:spLocks noGrp="1"/>
          </p:cNvSpPr>
          <p:nvPr>
            <p:ph type="body" idx="2"/>
          </p:nvPr>
        </p:nvSpPr>
        <p:spPr>
          <a:xfrm>
            <a:off x="492272" y="1373824"/>
            <a:ext cx="5834199" cy="2966956"/>
          </a:xfrm>
          <a:prstGeom prst="rect">
            <a:avLst/>
          </a:prstGeom>
          <a:noFill/>
          <a:ln>
            <a:noFill/>
          </a:ln>
        </p:spPr>
        <p:txBody>
          <a:bodyPr spcFirstLastPara="1" wrap="square" lIns="19575" tIns="19575" rIns="19575" bIns="19575" anchor="t" anchorCtr="0">
            <a:noAutofit/>
          </a:bodyPr>
          <a:lstStyle/>
          <a:p>
            <a:pPr marL="285750" lvl="0" indent="-285750" algn="l" rtl="0">
              <a:lnSpc>
                <a:spcPct val="100000"/>
              </a:lnSpc>
              <a:spcBef>
                <a:spcPts val="0"/>
              </a:spcBef>
              <a:spcAft>
                <a:spcPts val="0"/>
              </a:spcAft>
              <a:buClr>
                <a:srgbClr val="0F4A94"/>
              </a:buClr>
              <a:buSzPts val="2400"/>
              <a:buFont typeface="Arial"/>
              <a:buChar char="•"/>
            </a:pPr>
            <a:r>
              <a:rPr lang="en-US" sz="2400"/>
              <a:t>Student Recruitment and Marketing Materials</a:t>
            </a:r>
            <a:endParaRPr/>
          </a:p>
          <a:p>
            <a:pPr marL="285750" lvl="0" indent="-285750" algn="l" rtl="0">
              <a:lnSpc>
                <a:spcPct val="100000"/>
              </a:lnSpc>
              <a:spcBef>
                <a:spcPts val="0"/>
              </a:spcBef>
              <a:spcAft>
                <a:spcPts val="0"/>
              </a:spcAft>
              <a:buClr>
                <a:srgbClr val="0F4A94"/>
              </a:buClr>
              <a:buSzPts val="2400"/>
              <a:buFont typeface="Arial"/>
              <a:buChar char="•"/>
            </a:pPr>
            <a:r>
              <a:rPr lang="en-US" sz="2400"/>
              <a:t>Program Documents</a:t>
            </a:r>
            <a:endParaRPr/>
          </a:p>
          <a:p>
            <a:pPr marL="285750" lvl="0" indent="-285750" algn="l" rtl="0">
              <a:lnSpc>
                <a:spcPct val="100000"/>
              </a:lnSpc>
              <a:spcBef>
                <a:spcPts val="0"/>
              </a:spcBef>
              <a:spcAft>
                <a:spcPts val="0"/>
              </a:spcAft>
              <a:buClr>
                <a:srgbClr val="0F4A94"/>
              </a:buClr>
              <a:buSzPts val="2400"/>
              <a:buFont typeface="Arial"/>
              <a:buChar char="•"/>
            </a:pPr>
            <a:r>
              <a:rPr lang="en-US" sz="2400"/>
              <a:t>Institutional Administrative Documents</a:t>
            </a:r>
            <a:endParaRPr/>
          </a:p>
          <a:p>
            <a:pPr marL="285750" lvl="0" indent="-285750" algn="l" rtl="0">
              <a:lnSpc>
                <a:spcPct val="100000"/>
              </a:lnSpc>
              <a:spcBef>
                <a:spcPts val="0"/>
              </a:spcBef>
              <a:spcAft>
                <a:spcPts val="0"/>
              </a:spcAft>
              <a:buClr>
                <a:srgbClr val="0F4A94"/>
              </a:buClr>
              <a:buSzPts val="2400"/>
              <a:buFont typeface="Arial"/>
              <a:buChar char="•"/>
            </a:pPr>
            <a:r>
              <a:rPr lang="en-US" sz="2400"/>
              <a:t>Research, Assessment, and Evaluation Data</a:t>
            </a:r>
            <a:endParaRPr/>
          </a:p>
          <a:p>
            <a:pPr marL="285750" lvl="0" indent="-285750" algn="l" rtl="0">
              <a:lnSpc>
                <a:spcPct val="100000"/>
              </a:lnSpc>
              <a:spcBef>
                <a:spcPts val="0"/>
              </a:spcBef>
              <a:spcAft>
                <a:spcPts val="0"/>
              </a:spcAft>
              <a:buClr>
                <a:srgbClr val="0F4A94"/>
              </a:buClr>
              <a:buSzPts val="2400"/>
              <a:buFont typeface="Arial"/>
              <a:buChar char="•"/>
            </a:pPr>
            <a:r>
              <a:rPr lang="en-US" sz="2400"/>
              <a:t>Staff Activity Reports</a:t>
            </a:r>
            <a:endParaRPr/>
          </a:p>
          <a:p>
            <a:pPr marL="285750" lvl="0" indent="-285750" algn="l" rtl="0">
              <a:lnSpc>
                <a:spcPct val="100000"/>
              </a:lnSpc>
              <a:spcBef>
                <a:spcPts val="0"/>
              </a:spcBef>
              <a:spcAft>
                <a:spcPts val="0"/>
              </a:spcAft>
              <a:buClr>
                <a:srgbClr val="0F4A94"/>
              </a:buClr>
              <a:buSzPts val="2400"/>
              <a:buFont typeface="Arial"/>
              <a:buChar char="•"/>
            </a:pPr>
            <a:r>
              <a:rPr lang="en-US" sz="2400"/>
              <a:t>Student Activity Reports</a:t>
            </a:r>
            <a:endParaRPr/>
          </a:p>
          <a:p>
            <a:pPr marL="0" lvl="0" indent="0" algn="ctr" rtl="0">
              <a:lnSpc>
                <a:spcPct val="100000"/>
              </a:lnSpc>
              <a:spcBef>
                <a:spcPts val="0"/>
              </a:spcBef>
              <a:spcAft>
                <a:spcPts val="0"/>
              </a:spcAft>
              <a:buClr>
                <a:srgbClr val="0F4A94"/>
              </a:buClr>
              <a:buSzPts val="1275"/>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44"/>
          <p:cNvSpPr txBox="1"/>
          <p:nvPr/>
        </p:nvSpPr>
        <p:spPr>
          <a:xfrm>
            <a:off x="437990" y="3126179"/>
            <a:ext cx="6247119" cy="535779"/>
          </a:xfrm>
          <a:prstGeom prst="rect">
            <a:avLst/>
          </a:prstGeom>
          <a:noFill/>
          <a:ln>
            <a:noFill/>
          </a:ln>
        </p:spPr>
        <p:txBody>
          <a:bodyPr spcFirstLastPara="1" wrap="square" lIns="19575" tIns="19575" rIns="19575" bIns="19575" anchor="t" anchorCtr="0">
            <a:noAutofit/>
          </a:bodyPr>
          <a:lstStyle/>
          <a:p>
            <a:pPr marL="0" marR="0" lvl="0" indent="0" algn="ctr" rtl="0">
              <a:lnSpc>
                <a:spcPct val="100000"/>
              </a:lnSpc>
              <a:spcBef>
                <a:spcPts val="0"/>
              </a:spcBef>
              <a:spcAft>
                <a:spcPts val="0"/>
              </a:spcAft>
              <a:buClr>
                <a:srgbClr val="0F4A94"/>
              </a:buClr>
              <a:buSzPts val="3200"/>
              <a:buFont typeface="Arial"/>
              <a:buNone/>
            </a:pPr>
            <a:r>
              <a:rPr lang="en-US" sz="3200" b="1" i="0" u="none" strike="noStrike" cap="none">
                <a:solidFill>
                  <a:srgbClr val="0F4A94"/>
                </a:solidFill>
                <a:latin typeface="Arial"/>
                <a:ea typeface="Arial"/>
                <a:cs typeface="Arial"/>
                <a:sym typeface="Arial"/>
              </a:rPr>
              <a:t>Conduct and Interpret Ratings Using Evaluative Evidence</a:t>
            </a:r>
            <a:endParaRPr sz="1400" b="0" i="0" u="none" strike="noStrike" cap="none">
              <a:solidFill>
                <a:srgbClr val="000000"/>
              </a:solidFill>
              <a:latin typeface="Arial"/>
              <a:ea typeface="Arial"/>
              <a:cs typeface="Arial"/>
              <a:sym typeface="Arial"/>
            </a:endParaRPr>
          </a:p>
        </p:txBody>
      </p:sp>
      <p:pic>
        <p:nvPicPr>
          <p:cNvPr id="461" name="Google Shape;461;p44"/>
          <p:cNvPicPr preferRelativeResize="0"/>
          <p:nvPr/>
        </p:nvPicPr>
        <p:blipFill rotWithShape="1">
          <a:blip r:embed="rId3">
            <a:alphaModFix/>
          </a:blip>
          <a:srcRect/>
          <a:stretch/>
        </p:blipFill>
        <p:spPr>
          <a:xfrm>
            <a:off x="2628371" y="1087306"/>
            <a:ext cx="1866355" cy="186275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45"/>
          <p:cNvSpPr txBox="1">
            <a:spLocks noGrp="1"/>
          </p:cNvSpPr>
          <p:nvPr>
            <p:ph type="body" idx="1"/>
          </p:nvPr>
        </p:nvSpPr>
        <p:spPr>
          <a:xfrm>
            <a:off x="492272" y="334002"/>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Conduct and Interpret Ratings Using Evaluative Evidence</a:t>
            </a:r>
            <a:endParaRPr/>
          </a:p>
        </p:txBody>
      </p:sp>
      <p:sp>
        <p:nvSpPr>
          <p:cNvPr id="468" name="Google Shape;468;p45"/>
          <p:cNvSpPr txBox="1">
            <a:spLocks noGrp="1"/>
          </p:cNvSpPr>
          <p:nvPr>
            <p:ph type="body" idx="2"/>
          </p:nvPr>
        </p:nvSpPr>
        <p:spPr>
          <a:xfrm>
            <a:off x="492271" y="1380295"/>
            <a:ext cx="6269679" cy="3021958"/>
          </a:xfrm>
          <a:prstGeom prst="rect">
            <a:avLst/>
          </a:prstGeom>
          <a:noFill/>
          <a:ln>
            <a:noFill/>
          </a:ln>
        </p:spPr>
        <p:txBody>
          <a:bodyPr spcFirstLastPara="1" wrap="square" lIns="19575" tIns="19575" rIns="19575" bIns="19575" anchor="t" anchorCtr="0">
            <a:noAutofit/>
          </a:bodyPr>
          <a:lstStyle/>
          <a:p>
            <a:pPr marL="285750" lvl="0" indent="-285750" algn="l" rtl="0">
              <a:lnSpc>
                <a:spcPct val="100000"/>
              </a:lnSpc>
              <a:spcBef>
                <a:spcPts val="0"/>
              </a:spcBef>
              <a:spcAft>
                <a:spcPts val="0"/>
              </a:spcAft>
              <a:buClr>
                <a:srgbClr val="0F4A94"/>
              </a:buClr>
              <a:buSzPts val="2400"/>
              <a:buFont typeface="Arial"/>
              <a:buChar char="•"/>
            </a:pPr>
            <a:r>
              <a:rPr lang="en-US" sz="2400"/>
              <a:t>A two-tiered judgment approach (individual and group) to determine the extent to which the program meets the CAS Standards is suggested </a:t>
            </a:r>
            <a:endParaRPr/>
          </a:p>
          <a:p>
            <a:pPr marL="0" lvl="0" indent="0" algn="l" rtl="0">
              <a:lnSpc>
                <a:spcPct val="100000"/>
              </a:lnSpc>
              <a:spcBef>
                <a:spcPts val="0"/>
              </a:spcBef>
              <a:spcAft>
                <a:spcPts val="0"/>
              </a:spcAft>
              <a:buClr>
                <a:srgbClr val="0F4A94"/>
              </a:buClr>
              <a:buSzPts val="1100"/>
              <a:buNone/>
            </a:pPr>
            <a:endParaRPr sz="1100"/>
          </a:p>
          <a:p>
            <a:pPr marL="285750" lvl="0" indent="-285750" algn="l" rtl="0">
              <a:lnSpc>
                <a:spcPct val="100000"/>
              </a:lnSpc>
              <a:spcBef>
                <a:spcPts val="0"/>
              </a:spcBef>
              <a:spcAft>
                <a:spcPts val="0"/>
              </a:spcAft>
              <a:buClr>
                <a:srgbClr val="0F4A94"/>
              </a:buClr>
              <a:buSzPts val="2400"/>
              <a:buFont typeface="Arial"/>
              <a:buChar char="•"/>
            </a:pPr>
            <a:r>
              <a:rPr lang="en-US" sz="2400"/>
              <a:t>Individual ratings should be reviewed and translated into a collective rating before the team moves to the interpretation phase of the self-assessment</a:t>
            </a:r>
            <a:endParaRPr/>
          </a:p>
          <a:p>
            <a:pPr marL="0" lvl="0" indent="0" algn="ctr" rtl="0">
              <a:lnSpc>
                <a:spcPct val="100000"/>
              </a:lnSpc>
              <a:spcBef>
                <a:spcPts val="0"/>
              </a:spcBef>
              <a:spcAft>
                <a:spcPts val="0"/>
              </a:spcAft>
              <a:buClr>
                <a:srgbClr val="0F4A94"/>
              </a:buClr>
              <a:buSzPts val="1275"/>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46"/>
          <p:cNvSpPr txBox="1">
            <a:spLocks noGrp="1"/>
          </p:cNvSpPr>
          <p:nvPr>
            <p:ph type="body" idx="1"/>
          </p:nvPr>
        </p:nvSpPr>
        <p:spPr>
          <a:xfrm>
            <a:off x="492272" y="334002"/>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Conduct and Interpret Ratings Using Evaluative Evidence</a:t>
            </a:r>
            <a:endParaRPr/>
          </a:p>
        </p:txBody>
      </p:sp>
      <p:sp>
        <p:nvSpPr>
          <p:cNvPr id="475" name="Google Shape;475;p46"/>
          <p:cNvSpPr txBox="1">
            <a:spLocks noGrp="1"/>
          </p:cNvSpPr>
          <p:nvPr>
            <p:ph type="body" idx="2"/>
          </p:nvPr>
        </p:nvSpPr>
        <p:spPr>
          <a:xfrm>
            <a:off x="492272" y="1311139"/>
            <a:ext cx="6177469" cy="3021958"/>
          </a:xfrm>
          <a:prstGeom prst="rect">
            <a:avLst/>
          </a:prstGeom>
          <a:noFill/>
          <a:ln>
            <a:noFill/>
          </a:ln>
        </p:spPr>
        <p:txBody>
          <a:bodyPr spcFirstLastPara="1" wrap="square" lIns="19575" tIns="19575" rIns="19575" bIns="19575" anchor="t" anchorCtr="0">
            <a:noAutofit/>
          </a:bodyPr>
          <a:lstStyle/>
          <a:p>
            <a:pPr marL="342900" lvl="0" indent="-342900" algn="l" rtl="0">
              <a:lnSpc>
                <a:spcPct val="100000"/>
              </a:lnSpc>
              <a:spcBef>
                <a:spcPts val="0"/>
              </a:spcBef>
              <a:spcAft>
                <a:spcPts val="0"/>
              </a:spcAft>
              <a:buClr>
                <a:srgbClr val="0F4A94"/>
              </a:buClr>
              <a:buSzPts val="2400"/>
              <a:buFont typeface="Arial"/>
              <a:buChar char="•"/>
            </a:pPr>
            <a:r>
              <a:rPr lang="en-US" sz="2400"/>
              <a:t>Interpretation incorporates discussion among team members to ensure that all aspects of the program were given fair consideration prior to a final collective judgment</a:t>
            </a:r>
            <a:endParaRPr/>
          </a:p>
          <a:p>
            <a:pPr marL="0" lvl="0" indent="0" algn="l" rtl="0">
              <a:lnSpc>
                <a:spcPct val="100000"/>
              </a:lnSpc>
              <a:spcBef>
                <a:spcPts val="0"/>
              </a:spcBef>
              <a:spcAft>
                <a:spcPts val="0"/>
              </a:spcAft>
              <a:buClr>
                <a:srgbClr val="0F4A94"/>
              </a:buClr>
              <a:buSzPts val="1100"/>
              <a:buNone/>
            </a:pPr>
            <a:endParaRPr sz="1100"/>
          </a:p>
          <a:p>
            <a:pPr marL="342900" lvl="0" indent="-342900" algn="l" rtl="0">
              <a:lnSpc>
                <a:spcPct val="100000"/>
              </a:lnSpc>
              <a:spcBef>
                <a:spcPts val="0"/>
              </a:spcBef>
              <a:spcAft>
                <a:spcPts val="0"/>
              </a:spcAft>
              <a:buClr>
                <a:srgbClr val="0F4A94"/>
              </a:buClr>
              <a:buSzPts val="2400"/>
              <a:buFont typeface="Arial"/>
              <a:buChar char="•"/>
            </a:pPr>
            <a:r>
              <a:rPr lang="en-US" sz="2400"/>
              <a:t>After the team review is completed, meet with administrators, staff members, and student leaders to review self-assessment results</a:t>
            </a:r>
            <a:endParaRPr/>
          </a:p>
          <a:p>
            <a:pPr marL="0" lvl="0" indent="0" algn="ctr" rtl="0">
              <a:lnSpc>
                <a:spcPct val="100000"/>
              </a:lnSpc>
              <a:spcBef>
                <a:spcPts val="0"/>
              </a:spcBef>
              <a:spcAft>
                <a:spcPts val="0"/>
              </a:spcAft>
              <a:buClr>
                <a:srgbClr val="0F4A94"/>
              </a:buClr>
              <a:buSzPts val="1275"/>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47"/>
          <p:cNvSpPr txBox="1"/>
          <p:nvPr/>
        </p:nvSpPr>
        <p:spPr>
          <a:xfrm>
            <a:off x="437990" y="3126179"/>
            <a:ext cx="6247119" cy="535779"/>
          </a:xfrm>
          <a:prstGeom prst="rect">
            <a:avLst/>
          </a:prstGeom>
          <a:noFill/>
          <a:ln>
            <a:noFill/>
          </a:ln>
        </p:spPr>
        <p:txBody>
          <a:bodyPr spcFirstLastPara="1" wrap="square" lIns="19575" tIns="19575" rIns="19575" bIns="19575" anchor="t" anchorCtr="0">
            <a:noAutofit/>
          </a:bodyPr>
          <a:lstStyle/>
          <a:p>
            <a:pPr marL="0" marR="0" lvl="0" indent="0" algn="ctr" rtl="0">
              <a:lnSpc>
                <a:spcPct val="100000"/>
              </a:lnSpc>
              <a:spcBef>
                <a:spcPts val="0"/>
              </a:spcBef>
              <a:spcAft>
                <a:spcPts val="0"/>
              </a:spcAft>
              <a:buClr>
                <a:srgbClr val="0F4A94"/>
              </a:buClr>
              <a:buSzPts val="3200"/>
              <a:buFont typeface="Arial"/>
              <a:buNone/>
            </a:pPr>
            <a:r>
              <a:rPr lang="en-US" sz="3200" b="1" i="0" u="none" strike="noStrike" cap="none">
                <a:solidFill>
                  <a:srgbClr val="0F4A94"/>
                </a:solidFill>
                <a:latin typeface="Arial"/>
                <a:ea typeface="Arial"/>
                <a:cs typeface="Arial"/>
                <a:sym typeface="Arial"/>
              </a:rPr>
              <a:t>Develop an Action Plan</a:t>
            </a:r>
            <a:endParaRPr sz="1400" b="0" i="0" u="none" strike="noStrike" cap="none">
              <a:solidFill>
                <a:srgbClr val="000000"/>
              </a:solidFill>
              <a:latin typeface="Arial"/>
              <a:ea typeface="Arial"/>
              <a:cs typeface="Arial"/>
              <a:sym typeface="Arial"/>
            </a:endParaRPr>
          </a:p>
        </p:txBody>
      </p:sp>
      <p:pic>
        <p:nvPicPr>
          <p:cNvPr id="482" name="Google Shape;482;p47"/>
          <p:cNvPicPr preferRelativeResize="0"/>
          <p:nvPr/>
        </p:nvPicPr>
        <p:blipFill rotWithShape="1">
          <a:blip r:embed="rId3">
            <a:alphaModFix/>
          </a:blip>
          <a:srcRect/>
          <a:stretch/>
        </p:blipFill>
        <p:spPr>
          <a:xfrm>
            <a:off x="2691659" y="1074555"/>
            <a:ext cx="1739779" cy="1744263"/>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48"/>
          <p:cNvSpPr txBox="1">
            <a:spLocks noGrp="1"/>
          </p:cNvSpPr>
          <p:nvPr>
            <p:ph type="body" idx="1"/>
          </p:nvPr>
        </p:nvSpPr>
        <p:spPr>
          <a:xfrm>
            <a:off x="492272" y="334002"/>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Develop an Action Plan</a:t>
            </a:r>
            <a:endParaRPr/>
          </a:p>
        </p:txBody>
      </p:sp>
      <p:sp>
        <p:nvSpPr>
          <p:cNvPr id="489" name="Google Shape;489;p48"/>
          <p:cNvSpPr txBox="1">
            <a:spLocks noGrp="1"/>
          </p:cNvSpPr>
          <p:nvPr>
            <p:ph type="body" idx="2"/>
          </p:nvPr>
        </p:nvSpPr>
        <p:spPr>
          <a:xfrm>
            <a:off x="389144" y="940589"/>
            <a:ext cx="4052227" cy="3215119"/>
          </a:xfrm>
          <a:prstGeom prst="rect">
            <a:avLst/>
          </a:prstGeom>
          <a:noFill/>
          <a:ln>
            <a:noFill/>
          </a:ln>
        </p:spPr>
        <p:txBody>
          <a:bodyPr spcFirstLastPara="1" wrap="square" lIns="19575" tIns="19575" rIns="19575" bIns="19575" anchor="t" anchorCtr="0">
            <a:noAutofit/>
          </a:bodyPr>
          <a:lstStyle/>
          <a:p>
            <a:pPr marL="342900" lvl="0" indent="-330835" algn="l" rtl="0">
              <a:lnSpc>
                <a:spcPct val="90000"/>
              </a:lnSpc>
              <a:spcBef>
                <a:spcPts val="0"/>
              </a:spcBef>
              <a:spcAft>
                <a:spcPts val="0"/>
              </a:spcAft>
              <a:buClr>
                <a:schemeClr val="dk1"/>
              </a:buClr>
              <a:buSzPts val="2400"/>
              <a:buChar char="•"/>
            </a:pPr>
            <a:r>
              <a:rPr lang="en-US" sz="2400"/>
              <a:t>Respond to the Overview Questions at the end of each rating section</a:t>
            </a:r>
            <a:endParaRPr/>
          </a:p>
          <a:p>
            <a:pPr marL="342900" lvl="0" indent="-330835" algn="l" rtl="0">
              <a:lnSpc>
                <a:spcPct val="90000"/>
              </a:lnSpc>
              <a:spcBef>
                <a:spcPts val="518"/>
              </a:spcBef>
              <a:spcAft>
                <a:spcPts val="0"/>
              </a:spcAft>
              <a:buClr>
                <a:schemeClr val="dk1"/>
              </a:buClr>
              <a:buSzPts val="2400"/>
              <a:buChar char="•"/>
            </a:pPr>
            <a:r>
              <a:rPr lang="en-US" sz="2400"/>
              <a:t>Identify good practice and areas of improvement</a:t>
            </a:r>
            <a:endParaRPr/>
          </a:p>
          <a:p>
            <a:pPr marL="342900" lvl="0" indent="-330835" algn="l" rtl="0">
              <a:lnSpc>
                <a:spcPct val="90000"/>
              </a:lnSpc>
              <a:spcBef>
                <a:spcPts val="518"/>
              </a:spcBef>
              <a:spcAft>
                <a:spcPts val="0"/>
              </a:spcAft>
              <a:buClr>
                <a:schemeClr val="dk1"/>
              </a:buClr>
              <a:buSzPts val="2400"/>
              <a:buChar char="•"/>
            </a:pPr>
            <a:r>
              <a:rPr lang="en-US" sz="2400"/>
              <a:t>Make recommendations for next steps</a:t>
            </a:r>
            <a:endParaRPr/>
          </a:p>
          <a:p>
            <a:pPr marL="342900" lvl="0" indent="-330835" algn="l" rtl="0">
              <a:lnSpc>
                <a:spcPct val="90000"/>
              </a:lnSpc>
              <a:spcBef>
                <a:spcPts val="518"/>
              </a:spcBef>
              <a:spcAft>
                <a:spcPts val="0"/>
              </a:spcAft>
              <a:buClr>
                <a:schemeClr val="dk1"/>
              </a:buClr>
              <a:buSzPts val="2400"/>
              <a:buChar char="•"/>
            </a:pPr>
            <a:r>
              <a:rPr lang="en-US" sz="2400"/>
              <a:t>Articulate recommendations, resources, timeframe, and responsible individuals</a:t>
            </a:r>
            <a:endParaRPr/>
          </a:p>
          <a:p>
            <a:pPr marL="0" lvl="0" indent="0" algn="ctr" rtl="0">
              <a:lnSpc>
                <a:spcPct val="100000"/>
              </a:lnSpc>
              <a:spcBef>
                <a:spcPts val="0"/>
              </a:spcBef>
              <a:spcAft>
                <a:spcPts val="0"/>
              </a:spcAft>
              <a:buClr>
                <a:srgbClr val="0F4A94"/>
              </a:buClr>
              <a:buSzPts val="1275"/>
              <a:buNone/>
            </a:pPr>
            <a:endParaRPr/>
          </a:p>
        </p:txBody>
      </p:sp>
      <p:pic>
        <p:nvPicPr>
          <p:cNvPr id="490" name="Google Shape;490;p48" descr="questions-2212771_1920.jpg"/>
          <p:cNvPicPr preferRelativeResize="0"/>
          <p:nvPr/>
        </p:nvPicPr>
        <p:blipFill rotWithShape="1">
          <a:blip r:embed="rId3">
            <a:alphaModFix/>
          </a:blip>
          <a:srcRect l="20324" r="20324"/>
          <a:stretch/>
        </p:blipFill>
        <p:spPr>
          <a:xfrm>
            <a:off x="4583191" y="1096662"/>
            <a:ext cx="2106368" cy="2615939"/>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49"/>
          <p:cNvSpPr txBox="1">
            <a:spLocks noGrp="1"/>
          </p:cNvSpPr>
          <p:nvPr>
            <p:ph type="body" idx="1"/>
          </p:nvPr>
        </p:nvSpPr>
        <p:spPr>
          <a:xfrm>
            <a:off x="492272" y="334002"/>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Develop an Action Plan</a:t>
            </a:r>
            <a:endParaRPr/>
          </a:p>
        </p:txBody>
      </p:sp>
      <p:sp>
        <p:nvSpPr>
          <p:cNvPr id="497" name="Google Shape;497;p49"/>
          <p:cNvSpPr txBox="1">
            <a:spLocks noGrp="1"/>
          </p:cNvSpPr>
          <p:nvPr>
            <p:ph type="body" idx="2"/>
          </p:nvPr>
        </p:nvSpPr>
        <p:spPr>
          <a:xfrm>
            <a:off x="492272" y="995033"/>
            <a:ext cx="6109250" cy="3215119"/>
          </a:xfrm>
          <a:prstGeom prst="rect">
            <a:avLst/>
          </a:prstGeom>
          <a:noFill/>
          <a:ln>
            <a:noFill/>
          </a:ln>
        </p:spPr>
        <p:txBody>
          <a:bodyPr spcFirstLastPara="1" wrap="square" lIns="19575" tIns="19575" rIns="19575" bIns="19575" anchor="t" anchorCtr="0">
            <a:noAutofit/>
          </a:bodyPr>
          <a:lstStyle/>
          <a:p>
            <a:pPr marL="0" lvl="0" indent="0" algn="l" rtl="0">
              <a:lnSpc>
                <a:spcPct val="100000"/>
              </a:lnSpc>
              <a:spcBef>
                <a:spcPts val="0"/>
              </a:spcBef>
              <a:spcAft>
                <a:spcPts val="0"/>
              </a:spcAft>
              <a:buClr>
                <a:srgbClr val="0F4A94"/>
              </a:buClr>
              <a:buSzPts val="2000"/>
              <a:buNone/>
            </a:pPr>
            <a:r>
              <a:rPr lang="en-US" sz="2000" b="1"/>
              <a:t>Programmatic Action Plan</a:t>
            </a:r>
            <a:endParaRPr/>
          </a:p>
          <a:p>
            <a:pPr marL="0" lvl="0" indent="0" algn="l" rtl="0">
              <a:lnSpc>
                <a:spcPct val="100000"/>
              </a:lnSpc>
              <a:spcBef>
                <a:spcPts val="0"/>
              </a:spcBef>
              <a:spcAft>
                <a:spcPts val="0"/>
              </a:spcAft>
              <a:buClr>
                <a:srgbClr val="0F4A94"/>
              </a:buClr>
              <a:buSzPts val="1100"/>
              <a:buNone/>
            </a:pPr>
            <a:endParaRPr sz="1100"/>
          </a:p>
          <a:p>
            <a:pPr marL="285750" lvl="0" indent="-285750" algn="l" rtl="0">
              <a:lnSpc>
                <a:spcPct val="100000"/>
              </a:lnSpc>
              <a:spcBef>
                <a:spcPts val="0"/>
              </a:spcBef>
              <a:spcAft>
                <a:spcPts val="0"/>
              </a:spcAft>
              <a:buClr>
                <a:srgbClr val="0F4A94"/>
              </a:buClr>
              <a:buSzPts val="2000"/>
              <a:buFont typeface="Arial"/>
              <a:buChar char="•"/>
            </a:pPr>
            <a:r>
              <a:rPr lang="en-US" sz="2000"/>
              <a:t>Detail actions required for the program to meet all standards</a:t>
            </a:r>
            <a:endParaRPr/>
          </a:p>
          <a:p>
            <a:pPr marL="285750" lvl="0" indent="-285750" algn="l" rtl="0">
              <a:lnSpc>
                <a:spcPct val="100000"/>
              </a:lnSpc>
              <a:spcBef>
                <a:spcPts val="0"/>
              </a:spcBef>
              <a:spcAft>
                <a:spcPts val="0"/>
              </a:spcAft>
              <a:buClr>
                <a:srgbClr val="0F4A94"/>
              </a:buClr>
              <a:buSzPts val="2000"/>
              <a:buFont typeface="Arial"/>
              <a:buChar char="•"/>
            </a:pPr>
            <a:r>
              <a:rPr lang="en-US" sz="2000"/>
              <a:t>Identify areas that need follow-up because they are less than satisfactory</a:t>
            </a:r>
            <a:endParaRPr/>
          </a:p>
          <a:p>
            <a:pPr marL="285750" lvl="0" indent="-285750" algn="l" rtl="0">
              <a:lnSpc>
                <a:spcPct val="100000"/>
              </a:lnSpc>
              <a:spcBef>
                <a:spcPts val="0"/>
              </a:spcBef>
              <a:spcAft>
                <a:spcPts val="0"/>
              </a:spcAft>
              <a:buClr>
                <a:srgbClr val="0F4A94"/>
              </a:buClr>
              <a:buSzPts val="2000"/>
              <a:buFont typeface="Arial"/>
              <a:buChar char="•"/>
            </a:pPr>
            <a:r>
              <a:rPr lang="en-US" sz="2000"/>
              <a:t>List resources necessary for program enhancements</a:t>
            </a:r>
            <a:endParaRPr/>
          </a:p>
          <a:p>
            <a:pPr marL="285750" lvl="0" indent="-285750" algn="l" rtl="0">
              <a:lnSpc>
                <a:spcPct val="100000"/>
              </a:lnSpc>
              <a:spcBef>
                <a:spcPts val="0"/>
              </a:spcBef>
              <a:spcAft>
                <a:spcPts val="0"/>
              </a:spcAft>
              <a:buClr>
                <a:srgbClr val="0F4A94"/>
              </a:buClr>
              <a:buSzPts val="2000"/>
              <a:buFont typeface="Arial"/>
              <a:buChar char="•"/>
            </a:pPr>
            <a:r>
              <a:rPr lang="en-US" sz="2000"/>
              <a:t>Include a timeline and deadline</a:t>
            </a:r>
            <a:endParaRPr/>
          </a:p>
          <a:p>
            <a:pPr marL="285750" lvl="0" indent="-285750" algn="l" rtl="0">
              <a:lnSpc>
                <a:spcPct val="100000"/>
              </a:lnSpc>
              <a:spcBef>
                <a:spcPts val="0"/>
              </a:spcBef>
              <a:spcAft>
                <a:spcPts val="0"/>
              </a:spcAft>
              <a:buClr>
                <a:srgbClr val="0F4A94"/>
              </a:buClr>
              <a:buSzPts val="2000"/>
              <a:buFont typeface="Arial"/>
              <a:buChar char="•"/>
            </a:pPr>
            <a:r>
              <a:rPr lang="en-US" sz="2000"/>
              <a:t>Identify person/people responsible for completing the work</a:t>
            </a:r>
            <a:endParaRPr/>
          </a:p>
          <a:p>
            <a:pPr marL="285750" lvl="0" indent="-285750" algn="l" rtl="0">
              <a:lnSpc>
                <a:spcPct val="100000"/>
              </a:lnSpc>
              <a:spcBef>
                <a:spcPts val="0"/>
              </a:spcBef>
              <a:spcAft>
                <a:spcPts val="0"/>
              </a:spcAft>
              <a:buClr>
                <a:srgbClr val="0F4A94"/>
              </a:buClr>
              <a:buSzPts val="2000"/>
              <a:buFont typeface="Arial"/>
              <a:buChar char="•"/>
            </a:pPr>
            <a:r>
              <a:rPr lang="en-US" sz="2000"/>
              <a:t>Final Reports Due</a:t>
            </a:r>
            <a:endParaRPr/>
          </a:p>
          <a:p>
            <a:pPr marL="0" lvl="0" indent="0" algn="ctr" rtl="0">
              <a:lnSpc>
                <a:spcPct val="100000"/>
              </a:lnSpc>
              <a:spcBef>
                <a:spcPts val="0"/>
              </a:spcBef>
              <a:spcAft>
                <a:spcPts val="0"/>
              </a:spcAft>
              <a:buClr>
                <a:srgbClr val="0F4A94"/>
              </a:buClr>
              <a:buSzPts val="1275"/>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body" idx="1"/>
          </p:nvPr>
        </p:nvSpPr>
        <p:spPr>
          <a:xfrm>
            <a:off x="492272" y="334002"/>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400"/>
              <a:buNone/>
            </a:pPr>
            <a:r>
              <a:rPr lang="en-US" sz="2400"/>
              <a:t>CAS Functional Areas</a:t>
            </a:r>
            <a:endParaRPr/>
          </a:p>
        </p:txBody>
      </p:sp>
      <p:sp>
        <p:nvSpPr>
          <p:cNvPr id="99" name="Google Shape;99;p5"/>
          <p:cNvSpPr txBox="1"/>
          <p:nvPr/>
        </p:nvSpPr>
        <p:spPr>
          <a:xfrm>
            <a:off x="3601418" y="920932"/>
            <a:ext cx="3086100" cy="3386667"/>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E458A"/>
              </a:buClr>
              <a:buSzPts val="800"/>
              <a:buFont typeface="Arial"/>
              <a:buNone/>
            </a:pPr>
            <a:r>
              <a:rPr lang="en-US" sz="800" b="0" i="0" u="none" strike="noStrike" cap="none">
                <a:solidFill>
                  <a:srgbClr val="0E458A"/>
                </a:solidFill>
                <a:latin typeface="Arial"/>
                <a:ea typeface="Arial"/>
                <a:cs typeface="Arial"/>
                <a:sym typeface="Arial"/>
              </a:rPr>
              <a:t>Internship Programs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60"/>
              </a:spcBef>
              <a:spcAft>
                <a:spcPts val="0"/>
              </a:spcAft>
              <a:buClr>
                <a:srgbClr val="0E458A"/>
              </a:buClr>
              <a:buSzPts val="800"/>
              <a:buFont typeface="Arial"/>
              <a:buNone/>
            </a:pPr>
            <a:r>
              <a:rPr lang="en-US" sz="800" b="0" i="0" u="none" strike="noStrike" cap="none">
                <a:solidFill>
                  <a:srgbClr val="0E458A"/>
                </a:solidFill>
                <a:latin typeface="Arial"/>
                <a:ea typeface="Arial"/>
                <a:cs typeface="Arial"/>
                <a:sym typeface="Arial"/>
              </a:rPr>
              <a:t>Learning Assistance Programs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60"/>
              </a:spcBef>
              <a:spcAft>
                <a:spcPts val="0"/>
              </a:spcAft>
              <a:buClr>
                <a:srgbClr val="0E458A"/>
              </a:buClr>
              <a:buSzPts val="800"/>
              <a:buFont typeface="Arial"/>
              <a:buNone/>
            </a:pPr>
            <a:r>
              <a:rPr lang="en-US" sz="800" b="0" i="0" u="none" strike="noStrike" cap="none">
                <a:solidFill>
                  <a:srgbClr val="0E458A"/>
                </a:solidFill>
                <a:latin typeface="Arial"/>
                <a:ea typeface="Arial"/>
                <a:cs typeface="Arial"/>
                <a:sym typeface="Arial"/>
              </a:rPr>
              <a:t>LGBTQ+ Programs and Services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60"/>
              </a:spcBef>
              <a:spcAft>
                <a:spcPts val="0"/>
              </a:spcAft>
              <a:buClr>
                <a:srgbClr val="0E458A"/>
              </a:buClr>
              <a:buSzPts val="800"/>
              <a:buFont typeface="Arial"/>
              <a:buNone/>
            </a:pPr>
            <a:r>
              <a:rPr lang="en-US" sz="800" b="0" i="0" u="none" strike="noStrike" cap="none">
                <a:solidFill>
                  <a:srgbClr val="0E458A"/>
                </a:solidFill>
                <a:latin typeface="Arial"/>
                <a:ea typeface="Arial"/>
                <a:cs typeface="Arial"/>
                <a:sym typeface="Arial"/>
              </a:rPr>
              <a:t>Master’s Level Student Affairs Professional Preparation Programs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60"/>
              </a:spcBef>
              <a:spcAft>
                <a:spcPts val="0"/>
              </a:spcAft>
              <a:buClr>
                <a:srgbClr val="0E458A"/>
              </a:buClr>
              <a:buSzPts val="800"/>
              <a:buFont typeface="Arial"/>
              <a:buNone/>
            </a:pPr>
            <a:r>
              <a:rPr lang="en-US" sz="800" b="0" i="0" u="none" strike="noStrike" cap="none">
                <a:solidFill>
                  <a:srgbClr val="0E458A"/>
                </a:solidFill>
                <a:latin typeface="Arial"/>
                <a:ea typeface="Arial"/>
                <a:cs typeface="Arial"/>
                <a:sym typeface="Arial"/>
              </a:rPr>
              <a:t>Multicultural Student Programs and Services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60"/>
              </a:spcBef>
              <a:spcAft>
                <a:spcPts val="0"/>
              </a:spcAft>
              <a:buClr>
                <a:srgbClr val="0E458A"/>
              </a:buClr>
              <a:buSzPts val="800"/>
              <a:buFont typeface="Arial"/>
              <a:buNone/>
            </a:pPr>
            <a:r>
              <a:rPr lang="en-US" sz="800" b="0" i="0" u="none" strike="noStrike" cap="none">
                <a:solidFill>
                  <a:srgbClr val="0E458A"/>
                </a:solidFill>
                <a:latin typeface="Arial"/>
                <a:ea typeface="Arial"/>
                <a:cs typeface="Arial"/>
                <a:sym typeface="Arial"/>
              </a:rPr>
              <a:t>Orientation Programs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60"/>
              </a:spcBef>
              <a:spcAft>
                <a:spcPts val="0"/>
              </a:spcAft>
              <a:buClr>
                <a:srgbClr val="0E458A"/>
              </a:buClr>
              <a:buSzPts val="800"/>
              <a:buFont typeface="Arial"/>
              <a:buNone/>
            </a:pPr>
            <a:r>
              <a:rPr lang="en-US" sz="800" b="0" i="0" u="none" strike="noStrike" cap="none">
                <a:solidFill>
                  <a:srgbClr val="0E458A"/>
                </a:solidFill>
                <a:latin typeface="Arial"/>
                <a:ea typeface="Arial"/>
                <a:cs typeface="Arial"/>
                <a:sym typeface="Arial"/>
              </a:rPr>
              <a:t>Parent and Family Programs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60"/>
              </a:spcBef>
              <a:spcAft>
                <a:spcPts val="0"/>
              </a:spcAft>
              <a:buClr>
                <a:srgbClr val="0E458A"/>
              </a:buClr>
              <a:buSzPts val="800"/>
              <a:buFont typeface="Arial"/>
              <a:buNone/>
            </a:pPr>
            <a:r>
              <a:rPr lang="en-US" sz="800" b="0" i="0" u="none" strike="noStrike" cap="none">
                <a:solidFill>
                  <a:srgbClr val="0E458A"/>
                </a:solidFill>
                <a:latin typeface="Arial"/>
                <a:ea typeface="Arial"/>
                <a:cs typeface="Arial"/>
                <a:sym typeface="Arial"/>
              </a:rPr>
              <a:t>Post-Traditional and Commuter Student Programs and Services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60"/>
              </a:spcBef>
              <a:spcAft>
                <a:spcPts val="0"/>
              </a:spcAft>
              <a:buClr>
                <a:srgbClr val="0E458A"/>
              </a:buClr>
              <a:buSzPts val="800"/>
              <a:buFont typeface="Arial"/>
              <a:buNone/>
            </a:pPr>
            <a:r>
              <a:rPr lang="en-US" sz="800" b="0" i="0" u="none" strike="noStrike" cap="none">
                <a:solidFill>
                  <a:srgbClr val="0E458A"/>
                </a:solidFill>
                <a:latin typeface="Arial"/>
                <a:ea typeface="Arial"/>
                <a:cs typeface="Arial"/>
                <a:sym typeface="Arial"/>
              </a:rPr>
              <a:t>Registrar Programs and Services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60"/>
              </a:spcBef>
              <a:spcAft>
                <a:spcPts val="0"/>
              </a:spcAft>
              <a:buClr>
                <a:srgbClr val="0E458A"/>
              </a:buClr>
              <a:buSzPts val="800"/>
              <a:buFont typeface="Arial"/>
              <a:buNone/>
            </a:pPr>
            <a:r>
              <a:rPr lang="en-US" sz="800" b="0" i="0" u="none" strike="noStrike" cap="none">
                <a:solidFill>
                  <a:srgbClr val="0E458A"/>
                </a:solidFill>
                <a:latin typeface="Arial"/>
                <a:ea typeface="Arial"/>
                <a:cs typeface="Arial"/>
                <a:sym typeface="Arial"/>
              </a:rPr>
              <a:t>Sexual Violence-Related Programs and Services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60"/>
              </a:spcBef>
              <a:spcAft>
                <a:spcPts val="0"/>
              </a:spcAft>
              <a:buClr>
                <a:srgbClr val="0E458A"/>
              </a:buClr>
              <a:buSzPts val="800"/>
              <a:buFont typeface="Arial"/>
              <a:buNone/>
            </a:pPr>
            <a:r>
              <a:rPr lang="en-US" sz="800" b="0" i="0" u="none" strike="noStrike" cap="none">
                <a:solidFill>
                  <a:srgbClr val="0E458A"/>
                </a:solidFill>
                <a:latin typeface="Arial"/>
                <a:ea typeface="Arial"/>
                <a:cs typeface="Arial"/>
                <a:sym typeface="Arial"/>
              </a:rPr>
              <a:t>Student Conduct Programs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60"/>
              </a:spcBef>
              <a:spcAft>
                <a:spcPts val="0"/>
              </a:spcAft>
              <a:buClr>
                <a:srgbClr val="0E458A"/>
              </a:buClr>
              <a:buSzPts val="800"/>
              <a:buFont typeface="Arial"/>
              <a:buNone/>
            </a:pPr>
            <a:r>
              <a:rPr lang="en-US" sz="800" b="0" i="0" u="none" strike="noStrike" cap="none">
                <a:solidFill>
                  <a:srgbClr val="0E458A"/>
                </a:solidFill>
                <a:latin typeface="Arial"/>
                <a:ea typeface="Arial"/>
                <a:cs typeface="Arial"/>
                <a:sym typeface="Arial"/>
              </a:rPr>
              <a:t>Student Leadership Programs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60"/>
              </a:spcBef>
              <a:spcAft>
                <a:spcPts val="0"/>
              </a:spcAft>
              <a:buClr>
                <a:srgbClr val="0E458A"/>
              </a:buClr>
              <a:buSzPts val="800"/>
              <a:buFont typeface="Arial"/>
              <a:buNone/>
            </a:pPr>
            <a:r>
              <a:rPr lang="en-US" sz="800" b="0" i="0" u="none" strike="noStrike" cap="none">
                <a:solidFill>
                  <a:srgbClr val="0E458A"/>
                </a:solidFill>
                <a:latin typeface="Arial"/>
                <a:ea typeface="Arial"/>
                <a:cs typeface="Arial"/>
                <a:sym typeface="Arial"/>
              </a:rPr>
              <a:t>Student Media Programs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60"/>
              </a:spcBef>
              <a:spcAft>
                <a:spcPts val="0"/>
              </a:spcAft>
              <a:buClr>
                <a:srgbClr val="0E458A"/>
              </a:buClr>
              <a:buSzPts val="800"/>
              <a:buFont typeface="Arial"/>
              <a:buNone/>
            </a:pPr>
            <a:r>
              <a:rPr lang="en-US" sz="800" b="0" i="0" u="none" strike="noStrike" cap="none">
                <a:solidFill>
                  <a:srgbClr val="0E458A"/>
                </a:solidFill>
                <a:latin typeface="Arial"/>
                <a:ea typeface="Arial"/>
                <a:cs typeface="Arial"/>
                <a:sym typeface="Arial"/>
              </a:rPr>
              <a:t>Sustainability Programs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60"/>
              </a:spcBef>
              <a:spcAft>
                <a:spcPts val="0"/>
              </a:spcAft>
              <a:buClr>
                <a:srgbClr val="0E458A"/>
              </a:buClr>
              <a:buSzPts val="800"/>
              <a:buFont typeface="Arial"/>
              <a:buNone/>
            </a:pPr>
            <a:r>
              <a:rPr lang="en-US" sz="800" b="0" i="0" u="none" strike="noStrike" cap="none">
                <a:solidFill>
                  <a:srgbClr val="0E458A"/>
                </a:solidFill>
                <a:latin typeface="Arial"/>
                <a:ea typeface="Arial"/>
                <a:cs typeface="Arial"/>
                <a:sym typeface="Arial"/>
              </a:rPr>
              <a:t>Testing Programs and Services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60"/>
              </a:spcBef>
              <a:spcAft>
                <a:spcPts val="0"/>
              </a:spcAft>
              <a:buClr>
                <a:srgbClr val="0E458A"/>
              </a:buClr>
              <a:buSzPts val="800"/>
              <a:buFont typeface="Arial"/>
              <a:buNone/>
            </a:pPr>
            <a:r>
              <a:rPr lang="en-US" sz="800" b="0" i="0" u="none" strike="noStrike" cap="none">
                <a:solidFill>
                  <a:srgbClr val="0E458A"/>
                </a:solidFill>
                <a:latin typeface="Arial"/>
                <a:ea typeface="Arial"/>
                <a:cs typeface="Arial"/>
                <a:sym typeface="Arial"/>
              </a:rPr>
              <a:t>Transfer Student Programs and Services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60"/>
              </a:spcBef>
              <a:spcAft>
                <a:spcPts val="0"/>
              </a:spcAft>
              <a:buClr>
                <a:srgbClr val="0E458A"/>
              </a:buClr>
              <a:buSzPts val="800"/>
              <a:buFont typeface="Arial"/>
              <a:buNone/>
            </a:pPr>
            <a:r>
              <a:rPr lang="en-US" sz="800" b="0" i="0" u="none" strike="noStrike" cap="none">
                <a:solidFill>
                  <a:srgbClr val="0E458A"/>
                </a:solidFill>
                <a:latin typeface="Arial"/>
                <a:ea typeface="Arial"/>
                <a:cs typeface="Arial"/>
                <a:sym typeface="Arial"/>
              </a:rPr>
              <a:t>TRIO and College Access Programs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60"/>
              </a:spcBef>
              <a:spcAft>
                <a:spcPts val="0"/>
              </a:spcAft>
              <a:buClr>
                <a:srgbClr val="0E458A"/>
              </a:buClr>
              <a:buSzPts val="800"/>
              <a:buFont typeface="Arial"/>
              <a:buNone/>
            </a:pPr>
            <a:r>
              <a:rPr lang="en-US" sz="800" b="0" i="0" u="none" strike="noStrike" cap="none">
                <a:solidFill>
                  <a:srgbClr val="0E458A"/>
                </a:solidFill>
                <a:latin typeface="Arial"/>
                <a:ea typeface="Arial"/>
                <a:cs typeface="Arial"/>
                <a:sym typeface="Arial"/>
              </a:rPr>
              <a:t>Undergraduate Admissions Programs and Services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60"/>
              </a:spcBef>
              <a:spcAft>
                <a:spcPts val="0"/>
              </a:spcAft>
              <a:buClr>
                <a:srgbClr val="0E458A"/>
              </a:buClr>
              <a:buSzPts val="800"/>
              <a:buFont typeface="Arial"/>
              <a:buNone/>
            </a:pPr>
            <a:r>
              <a:rPr lang="en-US" sz="800" b="0" i="0" u="none" strike="noStrike" cap="none">
                <a:solidFill>
                  <a:srgbClr val="0E458A"/>
                </a:solidFill>
                <a:latin typeface="Arial"/>
                <a:ea typeface="Arial"/>
                <a:cs typeface="Arial"/>
                <a:sym typeface="Arial"/>
              </a:rPr>
              <a:t>Undergraduate Research Programs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60"/>
              </a:spcBef>
              <a:spcAft>
                <a:spcPts val="0"/>
              </a:spcAft>
              <a:buClr>
                <a:srgbClr val="0E458A"/>
              </a:buClr>
              <a:buSzPts val="800"/>
              <a:buFont typeface="Arial"/>
              <a:buNone/>
            </a:pPr>
            <a:r>
              <a:rPr lang="en-US" sz="800" b="0" i="0" u="none" strike="noStrike" cap="none">
                <a:solidFill>
                  <a:srgbClr val="0E458A"/>
                </a:solidFill>
                <a:latin typeface="Arial"/>
                <a:ea typeface="Arial"/>
                <a:cs typeface="Arial"/>
                <a:sym typeface="Arial"/>
              </a:rPr>
              <a:t>Veterans and Military-Connected Programs and Services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60"/>
              </a:spcBef>
              <a:spcAft>
                <a:spcPts val="0"/>
              </a:spcAft>
              <a:buClr>
                <a:srgbClr val="0E458A"/>
              </a:buClr>
              <a:buSzPts val="800"/>
              <a:buFont typeface="Arial"/>
              <a:buNone/>
            </a:pPr>
            <a:r>
              <a:rPr lang="en-US" sz="800" b="0" i="0" u="none" strike="noStrike" cap="none">
                <a:solidFill>
                  <a:srgbClr val="0E458A"/>
                </a:solidFill>
                <a:latin typeface="Arial"/>
                <a:ea typeface="Arial"/>
                <a:cs typeface="Arial"/>
                <a:sym typeface="Arial"/>
              </a:rPr>
              <a:t>Women’s and Gender Programs and Services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50"/>
          <p:cNvSpPr txBox="1">
            <a:spLocks noGrp="1"/>
          </p:cNvSpPr>
          <p:nvPr>
            <p:ph type="body" idx="1"/>
          </p:nvPr>
        </p:nvSpPr>
        <p:spPr>
          <a:xfrm>
            <a:off x="492272" y="334002"/>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Develop an Action Plan</a:t>
            </a:r>
            <a:endParaRPr/>
          </a:p>
        </p:txBody>
      </p:sp>
      <p:sp>
        <p:nvSpPr>
          <p:cNvPr id="504" name="Google Shape;504;p50"/>
          <p:cNvSpPr txBox="1">
            <a:spLocks noGrp="1"/>
          </p:cNvSpPr>
          <p:nvPr>
            <p:ph type="body" idx="2"/>
          </p:nvPr>
        </p:nvSpPr>
        <p:spPr>
          <a:xfrm>
            <a:off x="492272" y="995033"/>
            <a:ext cx="6109250" cy="3215119"/>
          </a:xfrm>
          <a:prstGeom prst="rect">
            <a:avLst/>
          </a:prstGeom>
          <a:noFill/>
          <a:ln>
            <a:noFill/>
          </a:ln>
        </p:spPr>
        <p:txBody>
          <a:bodyPr spcFirstLastPara="1" wrap="square" lIns="19575" tIns="19575" rIns="19575" bIns="19575" anchor="t" anchorCtr="0">
            <a:noAutofit/>
          </a:bodyPr>
          <a:lstStyle/>
          <a:p>
            <a:pPr marL="0" lvl="0" indent="0" algn="l" rtl="0">
              <a:lnSpc>
                <a:spcPct val="100000"/>
              </a:lnSpc>
              <a:spcBef>
                <a:spcPts val="0"/>
              </a:spcBef>
              <a:spcAft>
                <a:spcPts val="0"/>
              </a:spcAft>
              <a:buClr>
                <a:srgbClr val="0F4A94"/>
              </a:buClr>
              <a:buSzPts val="2000"/>
              <a:buNone/>
            </a:pPr>
            <a:r>
              <a:rPr lang="en-US" sz="2000" b="1"/>
              <a:t>Strategic Action Plan</a:t>
            </a:r>
            <a:endParaRPr/>
          </a:p>
          <a:p>
            <a:pPr marL="0" lvl="0" indent="0" algn="l" rtl="0">
              <a:lnSpc>
                <a:spcPct val="100000"/>
              </a:lnSpc>
              <a:spcBef>
                <a:spcPts val="0"/>
              </a:spcBef>
              <a:spcAft>
                <a:spcPts val="0"/>
              </a:spcAft>
              <a:buClr>
                <a:srgbClr val="0F4A94"/>
              </a:buClr>
              <a:buSzPts val="1100"/>
              <a:buNone/>
            </a:pPr>
            <a:endParaRPr sz="1100"/>
          </a:p>
          <a:p>
            <a:pPr marL="342900" lvl="0" indent="-342900" algn="l" rtl="0">
              <a:lnSpc>
                <a:spcPct val="100000"/>
              </a:lnSpc>
              <a:spcBef>
                <a:spcPts val="0"/>
              </a:spcBef>
              <a:spcAft>
                <a:spcPts val="0"/>
              </a:spcAft>
              <a:buClr>
                <a:srgbClr val="0F4A94"/>
              </a:buClr>
              <a:buSzPts val="2000"/>
              <a:buFont typeface="Arial"/>
              <a:buChar char="•"/>
            </a:pPr>
            <a:r>
              <a:rPr lang="en-US" sz="2000"/>
              <a:t>Complete a full review of each program/service every 3-5 years</a:t>
            </a:r>
            <a:endParaRPr/>
          </a:p>
          <a:p>
            <a:pPr marL="342900" lvl="0" indent="-342900" algn="l" rtl="0">
              <a:lnSpc>
                <a:spcPct val="100000"/>
              </a:lnSpc>
              <a:spcBef>
                <a:spcPts val="0"/>
              </a:spcBef>
              <a:spcAft>
                <a:spcPts val="0"/>
              </a:spcAft>
              <a:buClr>
                <a:srgbClr val="0F4A94"/>
              </a:buClr>
              <a:buSzPts val="2000"/>
              <a:buFont typeface="Arial"/>
              <a:buChar char="•"/>
            </a:pPr>
            <a:r>
              <a:rPr lang="en-US" sz="2000"/>
              <a:t>Conduct mini-reviews of units between years</a:t>
            </a:r>
            <a:endParaRPr/>
          </a:p>
          <a:p>
            <a:pPr marL="342900" lvl="0" indent="-342900" algn="l" rtl="0">
              <a:lnSpc>
                <a:spcPct val="100000"/>
              </a:lnSpc>
              <a:spcBef>
                <a:spcPts val="0"/>
              </a:spcBef>
              <a:spcAft>
                <a:spcPts val="0"/>
              </a:spcAft>
              <a:buClr>
                <a:srgbClr val="0F4A94"/>
              </a:buClr>
              <a:buSzPts val="2000"/>
              <a:buFont typeface="Arial"/>
              <a:buChar char="•"/>
            </a:pPr>
            <a:r>
              <a:rPr lang="en-US" sz="2000"/>
              <a:t>Gather data and information about programs/services between larger-scale reviews</a:t>
            </a:r>
            <a:endParaRPr/>
          </a:p>
          <a:p>
            <a:pPr marL="342900" lvl="0" indent="-342900" algn="l" rtl="0">
              <a:lnSpc>
                <a:spcPct val="100000"/>
              </a:lnSpc>
              <a:spcBef>
                <a:spcPts val="0"/>
              </a:spcBef>
              <a:spcAft>
                <a:spcPts val="0"/>
              </a:spcAft>
              <a:buClr>
                <a:srgbClr val="0F4A94"/>
              </a:buClr>
              <a:buSzPts val="2000"/>
              <a:buFont typeface="Arial"/>
              <a:buChar char="•"/>
            </a:pPr>
            <a:r>
              <a:rPr lang="en-US" sz="2000"/>
              <a:t>Incorporate self-assessment tasks in ongoing projects</a:t>
            </a:r>
            <a:endParaRPr/>
          </a:p>
          <a:p>
            <a:pPr marL="342900" lvl="0" indent="-342900" algn="l" rtl="0">
              <a:lnSpc>
                <a:spcPct val="100000"/>
              </a:lnSpc>
              <a:spcBef>
                <a:spcPts val="0"/>
              </a:spcBef>
              <a:spcAft>
                <a:spcPts val="0"/>
              </a:spcAft>
              <a:buClr>
                <a:srgbClr val="0F4A94"/>
              </a:buClr>
              <a:buSzPts val="2000"/>
              <a:buFont typeface="Arial"/>
              <a:buChar char="•"/>
            </a:pPr>
            <a:r>
              <a:rPr lang="en-US" sz="2000"/>
              <a:t>Use CAS self-assessment findings and data to inform future strategic planning efforts</a:t>
            </a:r>
            <a:endParaRPr/>
          </a:p>
          <a:p>
            <a:pPr marL="0" lvl="0" indent="0" algn="ctr" rtl="0">
              <a:lnSpc>
                <a:spcPct val="100000"/>
              </a:lnSpc>
              <a:spcBef>
                <a:spcPts val="0"/>
              </a:spcBef>
              <a:spcAft>
                <a:spcPts val="0"/>
              </a:spcAft>
              <a:buClr>
                <a:srgbClr val="0F4A94"/>
              </a:buClr>
              <a:buSzPts val="1275"/>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51"/>
          <p:cNvSpPr txBox="1"/>
          <p:nvPr/>
        </p:nvSpPr>
        <p:spPr>
          <a:xfrm>
            <a:off x="437990" y="3126179"/>
            <a:ext cx="6247119" cy="535779"/>
          </a:xfrm>
          <a:prstGeom prst="rect">
            <a:avLst/>
          </a:prstGeom>
          <a:noFill/>
          <a:ln>
            <a:noFill/>
          </a:ln>
        </p:spPr>
        <p:txBody>
          <a:bodyPr spcFirstLastPara="1" wrap="square" lIns="19575" tIns="19575" rIns="19575" bIns="19575" anchor="t" anchorCtr="0">
            <a:noAutofit/>
          </a:bodyPr>
          <a:lstStyle/>
          <a:p>
            <a:pPr marL="0" marR="0" lvl="0" indent="0" algn="ctr" rtl="0">
              <a:lnSpc>
                <a:spcPct val="100000"/>
              </a:lnSpc>
              <a:spcBef>
                <a:spcPts val="0"/>
              </a:spcBef>
              <a:spcAft>
                <a:spcPts val="0"/>
              </a:spcAft>
              <a:buClr>
                <a:srgbClr val="0F4A94"/>
              </a:buClr>
              <a:buSzPts val="3200"/>
              <a:buFont typeface="Arial"/>
              <a:buNone/>
            </a:pPr>
            <a:r>
              <a:rPr lang="en-US" sz="3200" b="1" i="0" u="none" strike="noStrike" cap="none">
                <a:solidFill>
                  <a:srgbClr val="0F4A94"/>
                </a:solidFill>
                <a:latin typeface="Arial"/>
                <a:ea typeface="Arial"/>
                <a:cs typeface="Arial"/>
                <a:sym typeface="Arial"/>
              </a:rPr>
              <a:t>Prepare a Report</a:t>
            </a:r>
            <a:endParaRPr sz="1400" b="0" i="0" u="none" strike="noStrike" cap="none">
              <a:solidFill>
                <a:srgbClr val="000000"/>
              </a:solidFill>
              <a:latin typeface="Arial"/>
              <a:ea typeface="Arial"/>
              <a:cs typeface="Arial"/>
              <a:sym typeface="Arial"/>
            </a:endParaRPr>
          </a:p>
        </p:txBody>
      </p:sp>
      <p:pic>
        <p:nvPicPr>
          <p:cNvPr id="511" name="Google Shape;511;p51"/>
          <p:cNvPicPr preferRelativeResize="0"/>
          <p:nvPr/>
        </p:nvPicPr>
        <p:blipFill rotWithShape="1">
          <a:blip r:embed="rId3">
            <a:alphaModFix/>
          </a:blip>
          <a:srcRect/>
          <a:stretch/>
        </p:blipFill>
        <p:spPr>
          <a:xfrm>
            <a:off x="2891088" y="981583"/>
            <a:ext cx="1340922" cy="193020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52"/>
          <p:cNvSpPr txBox="1">
            <a:spLocks noGrp="1"/>
          </p:cNvSpPr>
          <p:nvPr>
            <p:ph type="body" idx="1"/>
          </p:nvPr>
        </p:nvSpPr>
        <p:spPr>
          <a:xfrm>
            <a:off x="492272" y="334002"/>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Prepare the Report</a:t>
            </a:r>
            <a:endParaRPr/>
          </a:p>
        </p:txBody>
      </p:sp>
      <p:sp>
        <p:nvSpPr>
          <p:cNvPr id="518" name="Google Shape;518;p52"/>
          <p:cNvSpPr txBox="1">
            <a:spLocks noGrp="1"/>
          </p:cNvSpPr>
          <p:nvPr>
            <p:ph type="body" idx="2"/>
          </p:nvPr>
        </p:nvSpPr>
        <p:spPr>
          <a:xfrm>
            <a:off x="591672" y="941245"/>
            <a:ext cx="6119088" cy="3215119"/>
          </a:xfrm>
          <a:prstGeom prst="rect">
            <a:avLst/>
          </a:prstGeom>
          <a:noFill/>
          <a:ln>
            <a:noFill/>
          </a:ln>
        </p:spPr>
        <p:txBody>
          <a:bodyPr spcFirstLastPara="1" wrap="square" lIns="19575" tIns="19575" rIns="19575" bIns="19575" anchor="t" anchorCtr="0">
            <a:noAutofit/>
          </a:bodyPr>
          <a:lstStyle/>
          <a:p>
            <a:pPr marL="342900" lvl="0" indent="-342900" algn="l" rtl="0">
              <a:lnSpc>
                <a:spcPct val="100000"/>
              </a:lnSpc>
              <a:spcBef>
                <a:spcPts val="0"/>
              </a:spcBef>
              <a:spcAft>
                <a:spcPts val="0"/>
              </a:spcAft>
              <a:buClr>
                <a:schemeClr val="dk1"/>
              </a:buClr>
              <a:buSzPts val="2800"/>
              <a:buChar char="•"/>
            </a:pPr>
            <a:r>
              <a:rPr lang="en-US" sz="2400"/>
              <a:t>With whom does this information need to be shared? Are there multiple groups?</a:t>
            </a:r>
            <a:endParaRPr/>
          </a:p>
          <a:p>
            <a:pPr marL="342900" lvl="0" indent="-342900" algn="l" rtl="0">
              <a:lnSpc>
                <a:spcPct val="100000"/>
              </a:lnSpc>
              <a:spcBef>
                <a:spcPts val="560"/>
              </a:spcBef>
              <a:spcAft>
                <a:spcPts val="0"/>
              </a:spcAft>
              <a:buClr>
                <a:schemeClr val="dk1"/>
              </a:buClr>
              <a:buSzPts val="2800"/>
              <a:buChar char="•"/>
            </a:pPr>
            <a:r>
              <a:rPr lang="en-US" sz="2400"/>
              <a:t>Select most effective format(s)</a:t>
            </a:r>
            <a:endParaRPr/>
          </a:p>
          <a:p>
            <a:pPr marL="742950" lvl="1" indent="-285750" algn="l" rtl="0">
              <a:lnSpc>
                <a:spcPct val="100000"/>
              </a:lnSpc>
              <a:spcBef>
                <a:spcPts val="480"/>
              </a:spcBef>
              <a:spcAft>
                <a:spcPts val="0"/>
              </a:spcAft>
              <a:buClr>
                <a:srgbClr val="7F7F7F"/>
              </a:buClr>
              <a:buSzPts val="2400"/>
              <a:buChar char="–"/>
            </a:pPr>
            <a:r>
              <a:rPr lang="en-US" sz="2400">
                <a:latin typeface="Arial"/>
                <a:ea typeface="Arial"/>
                <a:cs typeface="Arial"/>
                <a:sym typeface="Arial"/>
              </a:rPr>
              <a:t>Full report</a:t>
            </a:r>
            <a:endParaRPr/>
          </a:p>
          <a:p>
            <a:pPr marL="742950" lvl="1" indent="-285750" algn="l" rtl="0">
              <a:lnSpc>
                <a:spcPct val="100000"/>
              </a:lnSpc>
              <a:spcBef>
                <a:spcPts val="480"/>
              </a:spcBef>
              <a:spcAft>
                <a:spcPts val="0"/>
              </a:spcAft>
              <a:buClr>
                <a:srgbClr val="7F7F7F"/>
              </a:buClr>
              <a:buSzPts val="2400"/>
              <a:buChar char="–"/>
            </a:pPr>
            <a:r>
              <a:rPr lang="en-US" sz="2400">
                <a:latin typeface="Arial"/>
                <a:ea typeface="Arial"/>
                <a:cs typeface="Arial"/>
                <a:sym typeface="Arial"/>
              </a:rPr>
              <a:t>Brief report/executive summary</a:t>
            </a:r>
            <a:endParaRPr/>
          </a:p>
          <a:p>
            <a:pPr marL="742950" lvl="1" indent="-285750" algn="l" rtl="0">
              <a:lnSpc>
                <a:spcPct val="100000"/>
              </a:lnSpc>
              <a:spcBef>
                <a:spcPts val="480"/>
              </a:spcBef>
              <a:spcAft>
                <a:spcPts val="0"/>
              </a:spcAft>
              <a:buClr>
                <a:srgbClr val="7F7F7F"/>
              </a:buClr>
              <a:buSzPts val="2400"/>
              <a:buChar char="–"/>
            </a:pPr>
            <a:r>
              <a:rPr lang="en-US" sz="2400">
                <a:latin typeface="Arial"/>
                <a:ea typeface="Arial"/>
                <a:cs typeface="Arial"/>
                <a:sym typeface="Arial"/>
              </a:rPr>
              <a:t>Presentation</a:t>
            </a:r>
            <a:endParaRPr/>
          </a:p>
          <a:p>
            <a:pPr marL="0" lvl="0" indent="0" algn="ctr" rtl="0">
              <a:lnSpc>
                <a:spcPct val="100000"/>
              </a:lnSpc>
              <a:spcBef>
                <a:spcPts val="0"/>
              </a:spcBef>
              <a:spcAft>
                <a:spcPts val="0"/>
              </a:spcAft>
              <a:buClr>
                <a:srgbClr val="0F4A94"/>
              </a:buClr>
              <a:buSzPts val="1275"/>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53"/>
          <p:cNvSpPr txBox="1">
            <a:spLocks noGrp="1"/>
          </p:cNvSpPr>
          <p:nvPr>
            <p:ph type="body" idx="1"/>
          </p:nvPr>
        </p:nvSpPr>
        <p:spPr>
          <a:xfrm>
            <a:off x="492272" y="334002"/>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Prepare the Report</a:t>
            </a:r>
            <a:endParaRPr/>
          </a:p>
        </p:txBody>
      </p:sp>
      <p:sp>
        <p:nvSpPr>
          <p:cNvPr id="525" name="Google Shape;525;p53"/>
          <p:cNvSpPr txBox="1">
            <a:spLocks noGrp="1"/>
          </p:cNvSpPr>
          <p:nvPr>
            <p:ph type="body" idx="2"/>
          </p:nvPr>
        </p:nvSpPr>
        <p:spPr>
          <a:xfrm>
            <a:off x="492272" y="941245"/>
            <a:ext cx="5834199" cy="3215119"/>
          </a:xfrm>
          <a:prstGeom prst="rect">
            <a:avLst/>
          </a:prstGeom>
          <a:noFill/>
          <a:ln>
            <a:noFill/>
          </a:ln>
        </p:spPr>
        <p:txBody>
          <a:bodyPr spcFirstLastPara="1" wrap="square" lIns="19575" tIns="19575" rIns="19575" bIns="19575" anchor="t" anchorCtr="0">
            <a:noAutofit/>
          </a:bodyPr>
          <a:lstStyle/>
          <a:p>
            <a:pPr marL="342900" lvl="0" indent="-342900" algn="l" rtl="0">
              <a:lnSpc>
                <a:spcPct val="100000"/>
              </a:lnSpc>
              <a:spcBef>
                <a:spcPts val="0"/>
              </a:spcBef>
              <a:spcAft>
                <a:spcPts val="0"/>
              </a:spcAft>
              <a:buClr>
                <a:schemeClr val="dk1"/>
              </a:buClr>
              <a:buSzPts val="3000"/>
              <a:buChar char="•"/>
            </a:pPr>
            <a:r>
              <a:rPr lang="en-US" sz="2400"/>
              <a:t>Explain the mission, purpose, and philosophy of department/unit</a:t>
            </a:r>
            <a:endParaRPr/>
          </a:p>
          <a:p>
            <a:pPr marL="342900" lvl="0" indent="-342900" algn="l" rtl="0">
              <a:lnSpc>
                <a:spcPct val="100000"/>
              </a:lnSpc>
              <a:spcBef>
                <a:spcPts val="600"/>
              </a:spcBef>
              <a:spcAft>
                <a:spcPts val="0"/>
              </a:spcAft>
              <a:buClr>
                <a:schemeClr val="dk1"/>
              </a:buClr>
              <a:buSzPts val="3000"/>
              <a:buChar char="•"/>
            </a:pPr>
            <a:r>
              <a:rPr lang="en-US" sz="2400"/>
              <a:t>Summarize the findings including strengths and areas for improvement</a:t>
            </a:r>
            <a:endParaRPr/>
          </a:p>
          <a:p>
            <a:pPr marL="342900" lvl="0" indent="-342900" algn="l" rtl="0">
              <a:lnSpc>
                <a:spcPct val="100000"/>
              </a:lnSpc>
              <a:spcBef>
                <a:spcPts val="600"/>
              </a:spcBef>
              <a:spcAft>
                <a:spcPts val="0"/>
              </a:spcAft>
              <a:buClr>
                <a:schemeClr val="dk1"/>
              </a:buClr>
              <a:buSzPts val="3000"/>
              <a:buChar char="•"/>
            </a:pPr>
            <a:r>
              <a:rPr lang="en-US" sz="2400"/>
              <a:t>Make recommendations for strengthening/improving the program</a:t>
            </a:r>
            <a:endParaRPr/>
          </a:p>
          <a:p>
            <a:pPr marL="0" lvl="0" indent="0" algn="ctr" rtl="0">
              <a:lnSpc>
                <a:spcPct val="100000"/>
              </a:lnSpc>
              <a:spcBef>
                <a:spcPts val="0"/>
              </a:spcBef>
              <a:spcAft>
                <a:spcPts val="0"/>
              </a:spcAft>
              <a:buClr>
                <a:srgbClr val="0F4A94"/>
              </a:buClr>
              <a:buSzPts val="1275"/>
              <a:buNone/>
            </a:pP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54"/>
          <p:cNvSpPr txBox="1"/>
          <p:nvPr/>
        </p:nvSpPr>
        <p:spPr>
          <a:xfrm>
            <a:off x="437990" y="3126179"/>
            <a:ext cx="6247119" cy="535779"/>
          </a:xfrm>
          <a:prstGeom prst="rect">
            <a:avLst/>
          </a:prstGeom>
          <a:noFill/>
          <a:ln>
            <a:noFill/>
          </a:ln>
        </p:spPr>
        <p:txBody>
          <a:bodyPr spcFirstLastPara="1" wrap="square" lIns="19575" tIns="19575" rIns="19575" bIns="19575" anchor="t" anchorCtr="0">
            <a:noAutofit/>
          </a:bodyPr>
          <a:lstStyle/>
          <a:p>
            <a:pPr marL="0" marR="0" lvl="0" indent="0" algn="ctr" rtl="0">
              <a:lnSpc>
                <a:spcPct val="100000"/>
              </a:lnSpc>
              <a:spcBef>
                <a:spcPts val="0"/>
              </a:spcBef>
              <a:spcAft>
                <a:spcPts val="0"/>
              </a:spcAft>
              <a:buClr>
                <a:srgbClr val="0F4A94"/>
              </a:buClr>
              <a:buSzPts val="3200"/>
              <a:buFont typeface="Arial"/>
              <a:buNone/>
            </a:pPr>
            <a:r>
              <a:rPr lang="en-US" sz="3200" b="1" i="0" u="none" strike="noStrike" cap="none">
                <a:solidFill>
                  <a:srgbClr val="0F4A94"/>
                </a:solidFill>
                <a:latin typeface="Arial"/>
                <a:ea typeface="Arial"/>
                <a:cs typeface="Arial"/>
                <a:sym typeface="Arial"/>
              </a:rPr>
              <a:t>Close the Loop</a:t>
            </a:r>
            <a:endParaRPr sz="1400" b="0" i="0" u="none" strike="noStrike" cap="none">
              <a:solidFill>
                <a:srgbClr val="000000"/>
              </a:solidFill>
              <a:latin typeface="Arial"/>
              <a:ea typeface="Arial"/>
              <a:cs typeface="Arial"/>
              <a:sym typeface="Arial"/>
            </a:endParaRPr>
          </a:p>
        </p:txBody>
      </p:sp>
      <p:pic>
        <p:nvPicPr>
          <p:cNvPr id="532" name="Google Shape;532;p54"/>
          <p:cNvPicPr preferRelativeResize="0"/>
          <p:nvPr/>
        </p:nvPicPr>
        <p:blipFill rotWithShape="1">
          <a:blip r:embed="rId3">
            <a:alphaModFix/>
          </a:blip>
          <a:srcRect/>
          <a:stretch/>
        </p:blipFill>
        <p:spPr>
          <a:xfrm>
            <a:off x="2620189" y="1145291"/>
            <a:ext cx="1882718" cy="1673527"/>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55"/>
          <p:cNvSpPr txBox="1">
            <a:spLocks noGrp="1"/>
          </p:cNvSpPr>
          <p:nvPr>
            <p:ph type="body" idx="1"/>
          </p:nvPr>
        </p:nvSpPr>
        <p:spPr>
          <a:xfrm>
            <a:off x="371260" y="334002"/>
            <a:ext cx="6366140"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Close the Loop and Manage Change</a:t>
            </a:r>
            <a:endParaRPr/>
          </a:p>
        </p:txBody>
      </p:sp>
      <p:sp>
        <p:nvSpPr>
          <p:cNvPr id="539" name="Google Shape;539;p55"/>
          <p:cNvSpPr txBox="1">
            <a:spLocks noGrp="1"/>
          </p:cNvSpPr>
          <p:nvPr>
            <p:ph type="body" idx="2"/>
          </p:nvPr>
        </p:nvSpPr>
        <p:spPr>
          <a:xfrm>
            <a:off x="249368" y="937354"/>
            <a:ext cx="3808420" cy="3215119"/>
          </a:xfrm>
          <a:prstGeom prst="rect">
            <a:avLst/>
          </a:prstGeom>
          <a:noFill/>
          <a:ln>
            <a:noFill/>
          </a:ln>
        </p:spPr>
        <p:txBody>
          <a:bodyPr spcFirstLastPara="1" wrap="square" lIns="19575" tIns="19575" rIns="19575" bIns="19575" anchor="t" anchorCtr="0">
            <a:noAutofit/>
          </a:bodyPr>
          <a:lstStyle/>
          <a:p>
            <a:pPr marL="342900" lvl="0" indent="-318135" algn="l" rtl="0">
              <a:lnSpc>
                <a:spcPct val="80000"/>
              </a:lnSpc>
              <a:spcBef>
                <a:spcPts val="0"/>
              </a:spcBef>
              <a:spcAft>
                <a:spcPts val="0"/>
              </a:spcAft>
              <a:buClr>
                <a:schemeClr val="dk1"/>
              </a:buClr>
              <a:buSzPts val="2200"/>
              <a:buChar char="•"/>
            </a:pPr>
            <a:r>
              <a:rPr lang="en-US" sz="2400"/>
              <a:t>Make a plan for incorporating recommendations of review</a:t>
            </a:r>
            <a:endParaRPr/>
          </a:p>
          <a:p>
            <a:pPr marL="342900" lvl="0" indent="-318135" algn="l" rtl="0">
              <a:lnSpc>
                <a:spcPct val="80000"/>
              </a:lnSpc>
              <a:spcBef>
                <a:spcPts val="518"/>
              </a:spcBef>
              <a:spcAft>
                <a:spcPts val="0"/>
              </a:spcAft>
              <a:buClr>
                <a:schemeClr val="dk1"/>
              </a:buClr>
              <a:buSzPts val="2200"/>
              <a:buChar char="•"/>
            </a:pPr>
            <a:r>
              <a:rPr lang="en-US" sz="2400"/>
              <a:t>Identify specific actions for program enhancement, including action plan</a:t>
            </a:r>
            <a:endParaRPr/>
          </a:p>
          <a:p>
            <a:pPr marL="342900" lvl="0" indent="-318135" algn="l" rtl="0">
              <a:lnSpc>
                <a:spcPct val="80000"/>
              </a:lnSpc>
              <a:spcBef>
                <a:spcPts val="518"/>
              </a:spcBef>
              <a:spcAft>
                <a:spcPts val="0"/>
              </a:spcAft>
              <a:buClr>
                <a:schemeClr val="dk1"/>
              </a:buClr>
              <a:buSzPts val="2200"/>
              <a:buChar char="•"/>
            </a:pPr>
            <a:r>
              <a:rPr lang="en-US" sz="2400"/>
              <a:t>Communicate that plan</a:t>
            </a:r>
            <a:endParaRPr/>
          </a:p>
          <a:p>
            <a:pPr marL="342900" lvl="0" indent="-318135" algn="l" rtl="0">
              <a:lnSpc>
                <a:spcPct val="80000"/>
              </a:lnSpc>
              <a:spcBef>
                <a:spcPts val="518"/>
              </a:spcBef>
              <a:spcAft>
                <a:spcPts val="0"/>
              </a:spcAft>
              <a:buClr>
                <a:schemeClr val="dk1"/>
              </a:buClr>
              <a:buSzPts val="2200"/>
              <a:buChar char="•"/>
            </a:pPr>
            <a:r>
              <a:rPr lang="en-US" sz="2400"/>
              <a:t>Align actions with strategic plans</a:t>
            </a:r>
            <a:endParaRPr/>
          </a:p>
          <a:p>
            <a:pPr marL="342900" lvl="0" indent="-318135" algn="l" rtl="0">
              <a:lnSpc>
                <a:spcPct val="80000"/>
              </a:lnSpc>
              <a:spcBef>
                <a:spcPts val="518"/>
              </a:spcBef>
              <a:spcAft>
                <a:spcPts val="0"/>
              </a:spcAft>
              <a:buClr>
                <a:schemeClr val="dk1"/>
              </a:buClr>
              <a:buSzPts val="2200"/>
              <a:buChar char="•"/>
            </a:pPr>
            <a:r>
              <a:rPr lang="en-US" sz="2400"/>
              <a:t>Request resources as needed</a:t>
            </a:r>
            <a:endParaRPr/>
          </a:p>
          <a:p>
            <a:pPr marL="0" lvl="0" indent="0" algn="ctr" rtl="0">
              <a:lnSpc>
                <a:spcPct val="100000"/>
              </a:lnSpc>
              <a:spcBef>
                <a:spcPts val="0"/>
              </a:spcBef>
              <a:spcAft>
                <a:spcPts val="0"/>
              </a:spcAft>
              <a:buClr>
                <a:srgbClr val="0F4A94"/>
              </a:buClr>
              <a:buSzPts val="1275"/>
              <a:buNone/>
            </a:pPr>
            <a:endParaRPr/>
          </a:p>
        </p:txBody>
      </p:sp>
      <p:grpSp>
        <p:nvGrpSpPr>
          <p:cNvPr id="540" name="Google Shape;540;p55"/>
          <p:cNvGrpSpPr/>
          <p:nvPr/>
        </p:nvGrpSpPr>
        <p:grpSpPr>
          <a:xfrm>
            <a:off x="3910449" y="941245"/>
            <a:ext cx="2865371" cy="2897265"/>
            <a:chOff x="212" y="426981"/>
            <a:chExt cx="4038173" cy="3811032"/>
          </a:xfrm>
        </p:grpSpPr>
        <p:sp>
          <p:nvSpPr>
            <p:cNvPr id="541" name="Google Shape;541;p55"/>
            <p:cNvSpPr/>
            <p:nvPr/>
          </p:nvSpPr>
          <p:spPr>
            <a:xfrm>
              <a:off x="478789" y="655580"/>
              <a:ext cx="3055673" cy="3055673"/>
            </a:xfrm>
            <a:custGeom>
              <a:avLst/>
              <a:gdLst/>
              <a:ahLst/>
              <a:cxnLst/>
              <a:rect l="l" t="t" r="r" b="b"/>
              <a:pathLst>
                <a:path w="120000" h="120000" extrusionOk="0">
                  <a:moveTo>
                    <a:pt x="85463" y="9021"/>
                  </a:moveTo>
                  <a:lnTo>
                    <a:pt x="85463" y="9021"/>
                  </a:lnTo>
                  <a:cubicBezTo>
                    <a:pt x="107179" y="19868"/>
                    <a:pt x="119640" y="43281"/>
                    <a:pt x="116508" y="67353"/>
                  </a:cubicBezTo>
                  <a:cubicBezTo>
                    <a:pt x="113376" y="91424"/>
                    <a:pt x="95338" y="110869"/>
                    <a:pt x="71570" y="115798"/>
                  </a:cubicBezTo>
                  <a:cubicBezTo>
                    <a:pt x="47801" y="120726"/>
                    <a:pt x="23519" y="110056"/>
                    <a:pt x="11074" y="89214"/>
                  </a:cubicBezTo>
                  <a:cubicBezTo>
                    <a:pt x="-1371" y="68373"/>
                    <a:pt x="754" y="41935"/>
                    <a:pt x="16367" y="23348"/>
                  </a:cubicBezTo>
                  <a:lnTo>
                    <a:pt x="14216" y="21246"/>
                  </a:lnTo>
                  <a:lnTo>
                    <a:pt x="21257" y="22120"/>
                  </a:lnTo>
                  <a:lnTo>
                    <a:pt x="22534" y="29378"/>
                  </a:lnTo>
                  <a:lnTo>
                    <a:pt x="20385" y="27277"/>
                  </a:lnTo>
                  <a:lnTo>
                    <a:pt x="20385" y="27277"/>
                  </a:lnTo>
                  <a:cubicBezTo>
                    <a:pt x="6470" y="44122"/>
                    <a:pt x="4730" y="67925"/>
                    <a:pt x="16047" y="86615"/>
                  </a:cubicBezTo>
                  <a:cubicBezTo>
                    <a:pt x="27365" y="105305"/>
                    <a:pt x="49264" y="114793"/>
                    <a:pt x="70640" y="110269"/>
                  </a:cubicBezTo>
                  <a:cubicBezTo>
                    <a:pt x="92015" y="105745"/>
                    <a:pt x="108192" y="88197"/>
                    <a:pt x="110967" y="66525"/>
                  </a:cubicBezTo>
                  <a:cubicBezTo>
                    <a:pt x="113741" y="44853"/>
                    <a:pt x="102507" y="23796"/>
                    <a:pt x="82960" y="14032"/>
                  </a:cubicBezTo>
                  <a:close/>
                </a:path>
              </a:pathLst>
            </a:custGeom>
            <a:solidFill>
              <a:srgbClr val="CFDDEE"/>
            </a:soli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42" name="Google Shape;542;p55"/>
            <p:cNvSpPr/>
            <p:nvPr/>
          </p:nvSpPr>
          <p:spPr>
            <a:xfrm>
              <a:off x="1066792" y="426981"/>
              <a:ext cx="1843794" cy="921897"/>
            </a:xfrm>
            <a:prstGeom prst="roundRect">
              <a:avLst>
                <a:gd name="adj" fmla="val 16667"/>
              </a:avLst>
            </a:prstGeom>
            <a:gradFill>
              <a:gsLst>
                <a:gs pos="0">
                  <a:srgbClr val="4D9EE2"/>
                </a:gs>
                <a:gs pos="100000">
                  <a:srgbClr val="93D2FF"/>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43" name="Google Shape;543;p55"/>
            <p:cNvSpPr txBox="1"/>
            <p:nvPr/>
          </p:nvSpPr>
          <p:spPr>
            <a:xfrm>
              <a:off x="1111795" y="471984"/>
              <a:ext cx="1753788" cy="831891"/>
            </a:xfrm>
            <a:prstGeom prst="rect">
              <a:avLst/>
            </a:prstGeom>
            <a:noFill/>
            <a:ln>
              <a:noFill/>
            </a:ln>
          </p:spPr>
          <p:txBody>
            <a:bodyPr spcFirstLastPara="1" wrap="square" lIns="133350" tIns="133350" rIns="133350" bIns="133350" anchor="ctr" anchorCtr="0">
              <a:noAutofit/>
            </a:bodyPr>
            <a:lstStyle/>
            <a:p>
              <a:pPr marL="0" marR="0" lvl="0" indent="0" algn="ctr" rtl="0">
                <a:lnSpc>
                  <a:spcPct val="90000"/>
                </a:lnSpc>
                <a:spcBef>
                  <a:spcPts val="0"/>
                </a:spcBef>
                <a:spcAft>
                  <a:spcPts val="0"/>
                </a:spcAft>
                <a:buClr>
                  <a:srgbClr val="FFFFFF"/>
                </a:buClr>
                <a:buSzPts val="3500"/>
                <a:buFont typeface="Calibri"/>
                <a:buNone/>
              </a:pPr>
              <a:r>
                <a:rPr lang="en-US" sz="2400" b="0" i="0" u="none" strike="noStrike" cap="none">
                  <a:solidFill>
                    <a:srgbClr val="FFFFFF"/>
                  </a:solidFill>
                  <a:latin typeface="Arial"/>
                  <a:ea typeface="Arial"/>
                  <a:cs typeface="Arial"/>
                  <a:sym typeface="Arial"/>
                </a:rPr>
                <a:t>Plan</a:t>
              </a:r>
              <a:endParaRPr sz="1800" b="0" i="0" u="none" strike="noStrike" cap="none">
                <a:solidFill>
                  <a:srgbClr val="000000"/>
                </a:solidFill>
                <a:latin typeface="Arial"/>
                <a:ea typeface="Arial"/>
                <a:cs typeface="Arial"/>
                <a:sym typeface="Arial"/>
              </a:endParaRPr>
            </a:p>
          </p:txBody>
        </p:sp>
        <p:sp>
          <p:nvSpPr>
            <p:cNvPr id="544" name="Google Shape;544;p55"/>
            <p:cNvSpPr/>
            <p:nvPr/>
          </p:nvSpPr>
          <p:spPr>
            <a:xfrm>
              <a:off x="2194591" y="1821306"/>
              <a:ext cx="1843794" cy="921897"/>
            </a:xfrm>
            <a:prstGeom prst="roundRect">
              <a:avLst>
                <a:gd name="adj" fmla="val 16667"/>
              </a:avLst>
            </a:prstGeom>
            <a:gradFill>
              <a:gsLst>
                <a:gs pos="0">
                  <a:srgbClr val="4D9EE2"/>
                </a:gs>
                <a:gs pos="100000">
                  <a:srgbClr val="93D2FF"/>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45" name="Google Shape;545;p55"/>
            <p:cNvSpPr txBox="1"/>
            <p:nvPr/>
          </p:nvSpPr>
          <p:spPr>
            <a:xfrm>
              <a:off x="2239594" y="1866309"/>
              <a:ext cx="1753788" cy="831891"/>
            </a:xfrm>
            <a:prstGeom prst="rect">
              <a:avLst/>
            </a:prstGeom>
            <a:noFill/>
            <a:ln>
              <a:noFill/>
            </a:ln>
          </p:spPr>
          <p:txBody>
            <a:bodyPr spcFirstLastPara="1" wrap="square" lIns="133350" tIns="133350" rIns="133350" bIns="133350" anchor="ctr" anchorCtr="0">
              <a:noAutofit/>
            </a:bodyPr>
            <a:lstStyle/>
            <a:p>
              <a:pPr marL="0" marR="0" lvl="0" indent="0" algn="ctr" rtl="0">
                <a:lnSpc>
                  <a:spcPct val="90000"/>
                </a:lnSpc>
                <a:spcBef>
                  <a:spcPts val="0"/>
                </a:spcBef>
                <a:spcAft>
                  <a:spcPts val="0"/>
                </a:spcAft>
                <a:buClr>
                  <a:srgbClr val="FFFFFF"/>
                </a:buClr>
                <a:buSzPts val="3500"/>
                <a:buFont typeface="Calibri"/>
                <a:buNone/>
              </a:pPr>
              <a:r>
                <a:rPr lang="en-US" sz="2800" b="0" i="0" u="none" strike="noStrike" cap="none">
                  <a:solidFill>
                    <a:srgbClr val="FFFFFF"/>
                  </a:solidFill>
                  <a:latin typeface="Arial"/>
                  <a:ea typeface="Arial"/>
                  <a:cs typeface="Arial"/>
                  <a:sym typeface="Arial"/>
                </a:rPr>
                <a:t>Do</a:t>
              </a:r>
              <a:endParaRPr sz="1800" b="0" i="0" u="none" strike="noStrike" cap="none">
                <a:solidFill>
                  <a:srgbClr val="000000"/>
                </a:solidFill>
                <a:latin typeface="Arial"/>
                <a:ea typeface="Arial"/>
                <a:cs typeface="Arial"/>
                <a:sym typeface="Arial"/>
              </a:endParaRPr>
            </a:p>
          </p:txBody>
        </p:sp>
        <p:sp>
          <p:nvSpPr>
            <p:cNvPr id="546" name="Google Shape;546;p55"/>
            <p:cNvSpPr/>
            <p:nvPr/>
          </p:nvSpPr>
          <p:spPr>
            <a:xfrm>
              <a:off x="1066791" y="3398783"/>
              <a:ext cx="1843794" cy="839230"/>
            </a:xfrm>
            <a:prstGeom prst="roundRect">
              <a:avLst>
                <a:gd name="adj" fmla="val 16667"/>
              </a:avLst>
            </a:prstGeom>
            <a:gradFill>
              <a:gsLst>
                <a:gs pos="0">
                  <a:srgbClr val="4D9EE2"/>
                </a:gs>
                <a:gs pos="100000">
                  <a:srgbClr val="93D2FF"/>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47" name="Google Shape;547;p55"/>
            <p:cNvSpPr txBox="1"/>
            <p:nvPr/>
          </p:nvSpPr>
          <p:spPr>
            <a:xfrm>
              <a:off x="1107759" y="3439751"/>
              <a:ext cx="1761858" cy="757294"/>
            </a:xfrm>
            <a:prstGeom prst="rect">
              <a:avLst/>
            </a:prstGeom>
            <a:noFill/>
            <a:ln>
              <a:noFill/>
            </a:ln>
          </p:spPr>
          <p:txBody>
            <a:bodyPr spcFirstLastPara="1" wrap="square" lIns="133350" tIns="133350" rIns="133350" bIns="133350" anchor="ctr" anchorCtr="0">
              <a:noAutofit/>
            </a:bodyPr>
            <a:lstStyle/>
            <a:p>
              <a:pPr marL="0" marR="0" lvl="0" indent="0" algn="ctr" rtl="0">
                <a:lnSpc>
                  <a:spcPct val="90000"/>
                </a:lnSpc>
                <a:spcBef>
                  <a:spcPts val="0"/>
                </a:spcBef>
                <a:spcAft>
                  <a:spcPts val="0"/>
                </a:spcAft>
                <a:buClr>
                  <a:srgbClr val="FFFFFF"/>
                </a:buClr>
                <a:buSzPts val="3500"/>
                <a:buFont typeface="Calibri"/>
                <a:buNone/>
              </a:pPr>
              <a:r>
                <a:rPr lang="en-US" sz="2400" b="0" i="0" u="none" strike="noStrike" cap="none">
                  <a:solidFill>
                    <a:srgbClr val="FFFFFF"/>
                  </a:solidFill>
                  <a:latin typeface="Arial"/>
                  <a:ea typeface="Arial"/>
                  <a:cs typeface="Arial"/>
                  <a:sym typeface="Arial"/>
                </a:rPr>
                <a:t>Check</a:t>
              </a:r>
              <a:endParaRPr sz="1200" b="0" i="0" u="none" strike="noStrike" cap="none">
                <a:solidFill>
                  <a:srgbClr val="000000"/>
                </a:solidFill>
                <a:latin typeface="Arial"/>
                <a:ea typeface="Arial"/>
                <a:cs typeface="Arial"/>
                <a:sym typeface="Arial"/>
              </a:endParaRPr>
            </a:p>
          </p:txBody>
        </p:sp>
        <p:sp>
          <p:nvSpPr>
            <p:cNvPr id="548" name="Google Shape;548;p55"/>
            <p:cNvSpPr/>
            <p:nvPr/>
          </p:nvSpPr>
          <p:spPr>
            <a:xfrm>
              <a:off x="212" y="1822699"/>
              <a:ext cx="1843794" cy="921897"/>
            </a:xfrm>
            <a:prstGeom prst="roundRect">
              <a:avLst>
                <a:gd name="adj" fmla="val 16667"/>
              </a:avLst>
            </a:prstGeom>
            <a:gradFill>
              <a:gsLst>
                <a:gs pos="0">
                  <a:srgbClr val="4D9EE2"/>
                </a:gs>
                <a:gs pos="100000">
                  <a:srgbClr val="93D2FF"/>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49" name="Google Shape;549;p55"/>
            <p:cNvSpPr txBox="1"/>
            <p:nvPr/>
          </p:nvSpPr>
          <p:spPr>
            <a:xfrm>
              <a:off x="45215" y="1867702"/>
              <a:ext cx="1753788" cy="831891"/>
            </a:xfrm>
            <a:prstGeom prst="rect">
              <a:avLst/>
            </a:prstGeom>
            <a:noFill/>
            <a:ln>
              <a:noFill/>
            </a:ln>
          </p:spPr>
          <p:txBody>
            <a:bodyPr spcFirstLastPara="1" wrap="square" lIns="133350" tIns="133350" rIns="133350" bIns="133350" anchor="ctr" anchorCtr="0">
              <a:noAutofit/>
            </a:bodyPr>
            <a:lstStyle/>
            <a:p>
              <a:pPr marL="0" marR="0" lvl="0" indent="0" algn="ctr" rtl="0">
                <a:lnSpc>
                  <a:spcPct val="90000"/>
                </a:lnSpc>
                <a:spcBef>
                  <a:spcPts val="0"/>
                </a:spcBef>
                <a:spcAft>
                  <a:spcPts val="0"/>
                </a:spcAft>
                <a:buClr>
                  <a:srgbClr val="FFFFFF"/>
                </a:buClr>
                <a:buSzPts val="3500"/>
                <a:buFont typeface="Calibri"/>
                <a:buNone/>
              </a:pPr>
              <a:r>
                <a:rPr lang="en-US" sz="2400" b="0" i="0" u="none" strike="noStrike" cap="none">
                  <a:solidFill>
                    <a:srgbClr val="FFFFFF"/>
                  </a:solidFill>
                  <a:latin typeface="Arial"/>
                  <a:ea typeface="Arial"/>
                  <a:cs typeface="Arial"/>
                  <a:sym typeface="Arial"/>
                </a:rPr>
                <a:t>Act</a:t>
              </a:r>
              <a:endParaRPr sz="1800" b="0" i="0" u="none" strike="noStrike" cap="none">
                <a:solidFill>
                  <a:srgbClr val="000000"/>
                </a:solidFill>
                <a:latin typeface="Arial"/>
                <a:ea typeface="Arial"/>
                <a:cs typeface="Arial"/>
                <a:sym typeface="Arial"/>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56"/>
          <p:cNvSpPr txBox="1">
            <a:spLocks noGrp="1"/>
          </p:cNvSpPr>
          <p:nvPr>
            <p:ph type="body" idx="1"/>
          </p:nvPr>
        </p:nvSpPr>
        <p:spPr>
          <a:xfrm>
            <a:off x="511901" y="2042730"/>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3200"/>
              <a:buNone/>
            </a:pPr>
            <a:r>
              <a:rPr lang="en-US" sz="3200" b="1"/>
              <a:t>Tips and Lessons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57"/>
          <p:cNvSpPr txBox="1">
            <a:spLocks noGrp="1"/>
          </p:cNvSpPr>
          <p:nvPr>
            <p:ph type="body" idx="1"/>
          </p:nvPr>
        </p:nvSpPr>
        <p:spPr>
          <a:xfrm>
            <a:off x="492272" y="334002"/>
            <a:ext cx="6208205"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Tips and Lessons from CAS Self-Assessment/Program Review Users</a:t>
            </a:r>
            <a:endParaRPr/>
          </a:p>
        </p:txBody>
      </p:sp>
      <p:sp>
        <p:nvSpPr>
          <p:cNvPr id="562" name="Google Shape;562;p57"/>
          <p:cNvSpPr txBox="1">
            <a:spLocks noGrp="1"/>
          </p:cNvSpPr>
          <p:nvPr>
            <p:ph type="body" idx="2"/>
          </p:nvPr>
        </p:nvSpPr>
        <p:spPr>
          <a:xfrm>
            <a:off x="492272" y="1278785"/>
            <a:ext cx="6208205" cy="2877579"/>
          </a:xfrm>
          <a:prstGeom prst="rect">
            <a:avLst/>
          </a:prstGeom>
          <a:noFill/>
          <a:ln>
            <a:noFill/>
          </a:ln>
        </p:spPr>
        <p:txBody>
          <a:bodyPr spcFirstLastPara="1" wrap="square" lIns="19575" tIns="19575" rIns="19575" bIns="19575" anchor="t" anchorCtr="0">
            <a:noAutofit/>
          </a:bodyPr>
          <a:lstStyle/>
          <a:p>
            <a:pPr marL="285750" lvl="0" indent="-285750" algn="l" rtl="0">
              <a:lnSpc>
                <a:spcPct val="100000"/>
              </a:lnSpc>
              <a:spcBef>
                <a:spcPts val="0"/>
              </a:spcBef>
              <a:spcAft>
                <a:spcPts val="0"/>
              </a:spcAft>
              <a:buClr>
                <a:srgbClr val="0F4A94"/>
              </a:buClr>
              <a:buSzPts val="2000"/>
              <a:buFont typeface="Arial"/>
              <a:buChar char="•"/>
            </a:pPr>
            <a:r>
              <a:rPr lang="en-US" sz="2000"/>
              <a:t>CAS materials are flexible – use as needed</a:t>
            </a:r>
            <a:endParaRPr/>
          </a:p>
          <a:p>
            <a:pPr marL="285750" lvl="0" indent="-285750" algn="l" rtl="0">
              <a:lnSpc>
                <a:spcPct val="100000"/>
              </a:lnSpc>
              <a:spcBef>
                <a:spcPts val="600"/>
              </a:spcBef>
              <a:spcAft>
                <a:spcPts val="0"/>
              </a:spcAft>
              <a:buClr>
                <a:srgbClr val="0F4A94"/>
              </a:buClr>
              <a:buSzPts val="2000"/>
              <a:buFont typeface="Arial"/>
              <a:buChar char="•"/>
            </a:pPr>
            <a:r>
              <a:rPr lang="en-US" sz="2000"/>
              <a:t>Leadership is critical</a:t>
            </a:r>
            <a:endParaRPr/>
          </a:p>
          <a:p>
            <a:pPr marL="285750" lvl="0" indent="-285750" algn="l" rtl="0">
              <a:lnSpc>
                <a:spcPct val="100000"/>
              </a:lnSpc>
              <a:spcBef>
                <a:spcPts val="600"/>
              </a:spcBef>
              <a:spcAft>
                <a:spcPts val="0"/>
              </a:spcAft>
              <a:buClr>
                <a:srgbClr val="0F4A94"/>
              </a:buClr>
              <a:buSzPts val="2000"/>
              <a:buFont typeface="Arial"/>
              <a:buChar char="•"/>
            </a:pPr>
            <a:r>
              <a:rPr lang="en-US" sz="2000"/>
              <a:t>Plan for administrative support</a:t>
            </a:r>
            <a:endParaRPr/>
          </a:p>
          <a:p>
            <a:pPr marL="285750" lvl="0" indent="-285750" algn="l" rtl="0">
              <a:lnSpc>
                <a:spcPct val="100000"/>
              </a:lnSpc>
              <a:spcBef>
                <a:spcPts val="600"/>
              </a:spcBef>
              <a:spcAft>
                <a:spcPts val="0"/>
              </a:spcAft>
              <a:buClr>
                <a:srgbClr val="0F4A94"/>
              </a:buClr>
              <a:buSzPts val="2000"/>
              <a:buFont typeface="Arial"/>
              <a:buChar char="•"/>
            </a:pPr>
            <a:r>
              <a:rPr lang="en-US" sz="2000"/>
              <a:t>Be clear regarding work load expectations</a:t>
            </a:r>
            <a:endParaRPr/>
          </a:p>
          <a:p>
            <a:pPr marL="285750" lvl="0" indent="-285750" algn="l" rtl="0">
              <a:lnSpc>
                <a:spcPct val="100000"/>
              </a:lnSpc>
              <a:spcBef>
                <a:spcPts val="600"/>
              </a:spcBef>
              <a:spcAft>
                <a:spcPts val="0"/>
              </a:spcAft>
              <a:buClr>
                <a:srgbClr val="0F4A94"/>
              </a:buClr>
              <a:buSzPts val="2000"/>
              <a:buFont typeface="Arial"/>
              <a:buChar char="•"/>
            </a:pPr>
            <a:r>
              <a:rPr lang="en-US" sz="2000"/>
              <a:t>Detailed timelines will save your life</a:t>
            </a:r>
            <a:endParaRPr/>
          </a:p>
          <a:p>
            <a:pPr marL="285750" lvl="0" indent="-285750" algn="l" rtl="0">
              <a:lnSpc>
                <a:spcPct val="100000"/>
              </a:lnSpc>
              <a:spcBef>
                <a:spcPts val="600"/>
              </a:spcBef>
              <a:spcAft>
                <a:spcPts val="0"/>
              </a:spcAft>
              <a:buClr>
                <a:srgbClr val="0F4A94"/>
              </a:buClr>
              <a:buSzPts val="2000"/>
              <a:buFont typeface="Arial"/>
              <a:buChar char="•"/>
            </a:pPr>
            <a:r>
              <a:rPr lang="en-US" sz="2000"/>
              <a:t>Evidence/Data is key</a:t>
            </a:r>
            <a:endParaRPr/>
          </a:p>
          <a:p>
            <a:pPr marL="557213" lvl="1" indent="-214312" algn="l" rtl="0">
              <a:lnSpc>
                <a:spcPct val="100000"/>
              </a:lnSpc>
              <a:spcBef>
                <a:spcPts val="0"/>
              </a:spcBef>
              <a:spcAft>
                <a:spcPts val="0"/>
              </a:spcAft>
              <a:buClr>
                <a:schemeClr val="dk1"/>
              </a:buClr>
              <a:buSzPts val="1800"/>
              <a:buChar char="–"/>
            </a:pPr>
            <a:r>
              <a:rPr lang="en-US" sz="1800"/>
              <a:t>Can shorten the self-study timeframe if data and evidence is gathered ahead of time</a:t>
            </a:r>
            <a:endParaRPr/>
          </a:p>
          <a:p>
            <a:pPr marL="557213" lvl="1" indent="-214312" algn="l" rtl="0">
              <a:lnSpc>
                <a:spcPct val="100000"/>
              </a:lnSpc>
              <a:spcBef>
                <a:spcPts val="0"/>
              </a:spcBef>
              <a:spcAft>
                <a:spcPts val="0"/>
              </a:spcAft>
              <a:buClr>
                <a:schemeClr val="dk1"/>
              </a:buClr>
              <a:buSzPts val="1800"/>
              <a:buChar char="–"/>
            </a:pPr>
            <a:r>
              <a:rPr lang="en-US" sz="1800"/>
              <a:t>When compiling evidence, pull ‘representative examples’</a:t>
            </a:r>
            <a:endParaRPr/>
          </a:p>
          <a:p>
            <a:pPr marL="285750" lvl="0" indent="-158750" algn="l" rtl="0">
              <a:lnSpc>
                <a:spcPct val="100000"/>
              </a:lnSpc>
              <a:spcBef>
                <a:spcPts val="600"/>
              </a:spcBef>
              <a:spcAft>
                <a:spcPts val="0"/>
              </a:spcAft>
              <a:buClr>
                <a:srgbClr val="0F4A94"/>
              </a:buClr>
              <a:buSzPts val="2000"/>
              <a:buFont typeface="Arial"/>
              <a:buNone/>
            </a:pPr>
            <a:endParaRPr sz="2000"/>
          </a:p>
          <a:p>
            <a:pPr marL="0" lvl="0" indent="0" algn="ctr" rtl="0">
              <a:lnSpc>
                <a:spcPct val="100000"/>
              </a:lnSpc>
              <a:spcBef>
                <a:spcPts val="0"/>
              </a:spcBef>
              <a:spcAft>
                <a:spcPts val="0"/>
              </a:spcAft>
              <a:buClr>
                <a:srgbClr val="0F4A94"/>
              </a:buClr>
              <a:buSzPts val="1275"/>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58"/>
          <p:cNvSpPr txBox="1">
            <a:spLocks noGrp="1"/>
          </p:cNvSpPr>
          <p:nvPr>
            <p:ph type="body" idx="1"/>
          </p:nvPr>
        </p:nvSpPr>
        <p:spPr>
          <a:xfrm>
            <a:off x="492272" y="334002"/>
            <a:ext cx="6208205"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Tips and Lessons Continued . . .</a:t>
            </a:r>
            <a:endParaRPr/>
          </a:p>
        </p:txBody>
      </p:sp>
      <p:sp>
        <p:nvSpPr>
          <p:cNvPr id="569" name="Google Shape;569;p58"/>
          <p:cNvSpPr txBox="1">
            <a:spLocks noGrp="1"/>
          </p:cNvSpPr>
          <p:nvPr>
            <p:ph type="body" idx="2"/>
          </p:nvPr>
        </p:nvSpPr>
        <p:spPr>
          <a:xfrm>
            <a:off x="492272" y="968189"/>
            <a:ext cx="6208205" cy="3188176"/>
          </a:xfrm>
          <a:prstGeom prst="rect">
            <a:avLst/>
          </a:prstGeom>
          <a:noFill/>
          <a:ln>
            <a:noFill/>
          </a:ln>
        </p:spPr>
        <p:txBody>
          <a:bodyPr spcFirstLastPara="1" wrap="square" lIns="19575" tIns="19575" rIns="19575" bIns="19575" anchor="t" anchorCtr="0">
            <a:noAutofit/>
          </a:bodyPr>
          <a:lstStyle/>
          <a:p>
            <a:pPr marL="285750" lvl="0" indent="-285750" algn="l" rtl="0">
              <a:lnSpc>
                <a:spcPct val="100000"/>
              </a:lnSpc>
              <a:spcBef>
                <a:spcPts val="0"/>
              </a:spcBef>
              <a:spcAft>
                <a:spcPts val="0"/>
              </a:spcAft>
              <a:buClr>
                <a:srgbClr val="0F4A94"/>
              </a:buClr>
              <a:buSzPts val="2000"/>
              <a:buFont typeface="Arial"/>
              <a:buChar char="•"/>
            </a:pPr>
            <a:r>
              <a:rPr lang="en-US" sz="2000"/>
              <a:t>Team members may be afraid to be honest when rating – help them understand how self-assessment enhances programs</a:t>
            </a:r>
            <a:endParaRPr/>
          </a:p>
          <a:p>
            <a:pPr marL="342900" lvl="0" indent="-342900" algn="l" rtl="0">
              <a:lnSpc>
                <a:spcPct val="100000"/>
              </a:lnSpc>
              <a:spcBef>
                <a:spcPts val="0"/>
              </a:spcBef>
              <a:spcAft>
                <a:spcPts val="0"/>
              </a:spcAft>
              <a:buClr>
                <a:schemeClr val="dk2"/>
              </a:buClr>
              <a:buSzPts val="3000"/>
              <a:buFont typeface="Arial"/>
              <a:buChar char="•"/>
            </a:pPr>
            <a:r>
              <a:rPr lang="en-US" sz="2000">
                <a:solidFill>
                  <a:srgbClr val="0E458A"/>
                </a:solidFill>
              </a:rPr>
              <a:t>Allow staff to implement changes</a:t>
            </a:r>
            <a:endParaRPr/>
          </a:p>
          <a:p>
            <a:pPr marL="342900" lvl="0" indent="-342900" algn="l" rtl="0">
              <a:lnSpc>
                <a:spcPct val="100000"/>
              </a:lnSpc>
              <a:spcBef>
                <a:spcPts val="0"/>
              </a:spcBef>
              <a:spcAft>
                <a:spcPts val="0"/>
              </a:spcAft>
              <a:buClr>
                <a:schemeClr val="dk2"/>
              </a:buClr>
              <a:buSzPts val="3000"/>
              <a:buFont typeface="Arial"/>
              <a:buChar char="•"/>
            </a:pPr>
            <a:r>
              <a:rPr lang="en-US" sz="2000">
                <a:solidFill>
                  <a:srgbClr val="0E458A"/>
                </a:solidFill>
              </a:rPr>
              <a:t>Define your rating scale </a:t>
            </a:r>
            <a:endParaRPr/>
          </a:p>
          <a:p>
            <a:pPr marL="342900" lvl="0" indent="-342900" algn="l" rtl="0">
              <a:lnSpc>
                <a:spcPct val="100000"/>
              </a:lnSpc>
              <a:spcBef>
                <a:spcPts val="0"/>
              </a:spcBef>
              <a:spcAft>
                <a:spcPts val="0"/>
              </a:spcAft>
              <a:buClr>
                <a:schemeClr val="dk2"/>
              </a:buClr>
              <a:buSzPts val="3000"/>
              <a:buFont typeface="Arial"/>
              <a:buChar char="•"/>
            </a:pPr>
            <a:r>
              <a:rPr lang="en-US" sz="2000">
                <a:solidFill>
                  <a:srgbClr val="0E458A"/>
                </a:solidFill>
              </a:rPr>
              <a:t>Document the rationale/justification for your rating/evaluation </a:t>
            </a:r>
            <a:endParaRPr/>
          </a:p>
          <a:p>
            <a:pPr marL="342900" lvl="0" indent="-342900" algn="l" rtl="0">
              <a:lnSpc>
                <a:spcPct val="100000"/>
              </a:lnSpc>
              <a:spcBef>
                <a:spcPts val="0"/>
              </a:spcBef>
              <a:spcAft>
                <a:spcPts val="0"/>
              </a:spcAft>
              <a:buClr>
                <a:schemeClr val="dk2"/>
              </a:buClr>
              <a:buSzPts val="3000"/>
              <a:buChar char="•"/>
            </a:pPr>
            <a:r>
              <a:rPr lang="en-US" sz="2000">
                <a:solidFill>
                  <a:srgbClr val="0E458A"/>
                </a:solidFill>
              </a:rPr>
              <a:t>Leave yourself time at the end to revisit ratings/areas that you struggled with the first time around</a:t>
            </a:r>
            <a:endParaRPr/>
          </a:p>
          <a:p>
            <a:pPr marL="0" lvl="0" indent="0" algn="l" rtl="0">
              <a:lnSpc>
                <a:spcPct val="100000"/>
              </a:lnSpc>
              <a:spcBef>
                <a:spcPts val="600"/>
              </a:spcBef>
              <a:spcAft>
                <a:spcPts val="0"/>
              </a:spcAft>
              <a:buClr>
                <a:srgbClr val="0F4A94"/>
              </a:buClr>
              <a:buSzPts val="2400"/>
              <a:buNone/>
            </a:pPr>
            <a:endParaRPr sz="2400"/>
          </a:p>
          <a:p>
            <a:pPr marL="0" lvl="0" indent="0" algn="ctr" rtl="0">
              <a:lnSpc>
                <a:spcPct val="100000"/>
              </a:lnSpc>
              <a:spcBef>
                <a:spcPts val="0"/>
              </a:spcBef>
              <a:spcAft>
                <a:spcPts val="0"/>
              </a:spcAft>
              <a:buClr>
                <a:srgbClr val="0F4A94"/>
              </a:buClr>
              <a:buSzPts val="1275"/>
              <a:buNone/>
            </a:pP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59"/>
          <p:cNvSpPr txBox="1">
            <a:spLocks noGrp="1"/>
          </p:cNvSpPr>
          <p:nvPr>
            <p:ph type="body" idx="1"/>
          </p:nvPr>
        </p:nvSpPr>
        <p:spPr>
          <a:xfrm>
            <a:off x="492272" y="334002"/>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Tips and Lessons Continued . . .</a:t>
            </a:r>
            <a:endParaRPr/>
          </a:p>
        </p:txBody>
      </p:sp>
      <p:sp>
        <p:nvSpPr>
          <p:cNvPr id="576" name="Google Shape;576;p59"/>
          <p:cNvSpPr txBox="1">
            <a:spLocks noGrp="1"/>
          </p:cNvSpPr>
          <p:nvPr>
            <p:ph type="body" idx="2"/>
          </p:nvPr>
        </p:nvSpPr>
        <p:spPr>
          <a:xfrm>
            <a:off x="492272" y="1148157"/>
            <a:ext cx="5834199" cy="2877579"/>
          </a:xfrm>
          <a:prstGeom prst="rect">
            <a:avLst/>
          </a:prstGeom>
          <a:noFill/>
          <a:ln>
            <a:noFill/>
          </a:ln>
        </p:spPr>
        <p:txBody>
          <a:bodyPr spcFirstLastPara="1" wrap="square" lIns="19575" tIns="19575" rIns="19575" bIns="19575" anchor="t" anchorCtr="0">
            <a:noAutofit/>
          </a:bodyPr>
          <a:lstStyle/>
          <a:p>
            <a:pPr marL="342900" lvl="0" indent="-342900" algn="l" rtl="0">
              <a:lnSpc>
                <a:spcPct val="100000"/>
              </a:lnSpc>
              <a:spcBef>
                <a:spcPts val="0"/>
              </a:spcBef>
              <a:spcAft>
                <a:spcPts val="0"/>
              </a:spcAft>
              <a:buClr>
                <a:schemeClr val="dk2"/>
              </a:buClr>
              <a:buSzPts val="3000"/>
              <a:buChar char="•"/>
            </a:pPr>
            <a:r>
              <a:rPr lang="en-US" sz="2400">
                <a:solidFill>
                  <a:srgbClr val="0E458A"/>
                </a:solidFill>
              </a:rPr>
              <a:t>Incorporating informational interviews can be a powerful way to fill gaps in the committee’s knowledge</a:t>
            </a:r>
            <a:endParaRPr/>
          </a:p>
          <a:p>
            <a:pPr marL="0" lvl="0" indent="0" algn="ctr" rtl="0">
              <a:lnSpc>
                <a:spcPct val="100000"/>
              </a:lnSpc>
              <a:spcBef>
                <a:spcPts val="0"/>
              </a:spcBef>
              <a:spcAft>
                <a:spcPts val="0"/>
              </a:spcAft>
              <a:buClr>
                <a:srgbClr val="0F4A94"/>
              </a:buClr>
              <a:buSzPts val="1275"/>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6"/>
          <p:cNvSpPr txBox="1">
            <a:spLocks noGrp="1"/>
          </p:cNvSpPr>
          <p:nvPr>
            <p:ph type="body" idx="1"/>
          </p:nvPr>
        </p:nvSpPr>
        <p:spPr>
          <a:xfrm>
            <a:off x="492272" y="334002"/>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Criteria for Professionalism</a:t>
            </a:r>
            <a:endParaRPr/>
          </a:p>
        </p:txBody>
      </p:sp>
      <p:sp>
        <p:nvSpPr>
          <p:cNvPr id="106" name="Google Shape;106;p6"/>
          <p:cNvSpPr txBox="1">
            <a:spLocks noGrp="1"/>
          </p:cNvSpPr>
          <p:nvPr>
            <p:ph type="body" idx="2"/>
          </p:nvPr>
        </p:nvSpPr>
        <p:spPr>
          <a:xfrm>
            <a:off x="492272" y="1338470"/>
            <a:ext cx="5834199" cy="2817894"/>
          </a:xfrm>
          <a:prstGeom prst="rect">
            <a:avLst/>
          </a:prstGeom>
          <a:noFill/>
          <a:ln>
            <a:noFill/>
          </a:ln>
        </p:spPr>
        <p:txBody>
          <a:bodyPr spcFirstLastPara="1" wrap="square" lIns="19575" tIns="19575" rIns="19575" bIns="19575" anchor="t" anchorCtr="0">
            <a:noAutofit/>
          </a:bodyPr>
          <a:lstStyle/>
          <a:p>
            <a:pPr marL="342900" lvl="0" indent="-342900" algn="l" rtl="0">
              <a:lnSpc>
                <a:spcPct val="100000"/>
              </a:lnSpc>
              <a:spcBef>
                <a:spcPts val="0"/>
              </a:spcBef>
              <a:spcAft>
                <a:spcPts val="0"/>
              </a:spcAft>
              <a:buClr>
                <a:srgbClr val="0F4A94"/>
              </a:buClr>
              <a:buSzPts val="2000"/>
              <a:buFont typeface="Arial"/>
              <a:buChar char="•"/>
            </a:pPr>
            <a:r>
              <a:rPr lang="en-US" sz="2000"/>
              <a:t>Established philosophy is in place</a:t>
            </a:r>
            <a:endParaRPr/>
          </a:p>
          <a:p>
            <a:pPr marL="342900" lvl="0" indent="-342900" algn="l" rtl="0">
              <a:lnSpc>
                <a:spcPct val="100000"/>
              </a:lnSpc>
              <a:spcBef>
                <a:spcPts val="0"/>
              </a:spcBef>
              <a:spcAft>
                <a:spcPts val="0"/>
              </a:spcAft>
              <a:buClr>
                <a:srgbClr val="0F4A94"/>
              </a:buClr>
              <a:buSzPts val="2000"/>
              <a:buFont typeface="Arial"/>
              <a:buChar char="•"/>
            </a:pPr>
            <a:r>
              <a:rPr lang="en-US" sz="2000"/>
              <a:t>Professional preparation exists with a body of knowledge</a:t>
            </a:r>
            <a:endParaRPr/>
          </a:p>
          <a:p>
            <a:pPr marL="342900" lvl="0" indent="-342900" algn="l" rtl="0">
              <a:lnSpc>
                <a:spcPct val="100000"/>
              </a:lnSpc>
              <a:spcBef>
                <a:spcPts val="0"/>
              </a:spcBef>
              <a:spcAft>
                <a:spcPts val="0"/>
              </a:spcAft>
              <a:buClr>
                <a:srgbClr val="0F4A94"/>
              </a:buClr>
              <a:buSzPts val="2000"/>
              <a:buFont typeface="Arial"/>
              <a:buChar char="•"/>
            </a:pPr>
            <a:r>
              <a:rPr lang="en-US" sz="2000"/>
              <a:t>Research is underway developing theories and analyzing practice</a:t>
            </a:r>
            <a:endParaRPr/>
          </a:p>
          <a:p>
            <a:pPr marL="342900" lvl="0" indent="-342900" algn="l" rtl="0">
              <a:lnSpc>
                <a:spcPct val="100000"/>
              </a:lnSpc>
              <a:spcBef>
                <a:spcPts val="0"/>
              </a:spcBef>
              <a:spcAft>
                <a:spcPts val="0"/>
              </a:spcAft>
              <a:buClr>
                <a:srgbClr val="0F4A94"/>
              </a:buClr>
              <a:buSzPts val="2000"/>
              <a:buFont typeface="Arial"/>
              <a:buChar char="•"/>
            </a:pPr>
            <a:r>
              <a:rPr lang="en-US" sz="2000"/>
              <a:t>Professionals are employed full-time</a:t>
            </a:r>
            <a:endParaRPr/>
          </a:p>
          <a:p>
            <a:pPr marL="342900" lvl="0" indent="-342900" algn="l" rtl="0">
              <a:lnSpc>
                <a:spcPct val="100000"/>
              </a:lnSpc>
              <a:spcBef>
                <a:spcPts val="0"/>
              </a:spcBef>
              <a:spcAft>
                <a:spcPts val="0"/>
              </a:spcAft>
              <a:buClr>
                <a:srgbClr val="0F4A94"/>
              </a:buClr>
              <a:buSzPts val="2000"/>
              <a:buFont typeface="Arial"/>
              <a:buChar char="•"/>
            </a:pPr>
            <a:r>
              <a:rPr lang="en-US" sz="2000"/>
              <a:t>Professional organizations are in place</a:t>
            </a:r>
            <a:endParaRPr/>
          </a:p>
          <a:p>
            <a:pPr marL="342900" lvl="0" indent="-342900" algn="l" rtl="0">
              <a:lnSpc>
                <a:spcPct val="100000"/>
              </a:lnSpc>
              <a:spcBef>
                <a:spcPts val="0"/>
              </a:spcBef>
              <a:spcAft>
                <a:spcPts val="0"/>
              </a:spcAft>
              <a:buClr>
                <a:srgbClr val="0F4A94"/>
              </a:buClr>
              <a:buSzPts val="2000"/>
              <a:buFont typeface="Arial"/>
              <a:buChar char="•"/>
            </a:pPr>
            <a:r>
              <a:rPr lang="en-US" sz="2000"/>
              <a:t>Professional standards are established</a:t>
            </a:r>
            <a:endParaRPr/>
          </a:p>
          <a:p>
            <a:pPr marL="0" lvl="0" indent="0" algn="ctr" rtl="0">
              <a:lnSpc>
                <a:spcPct val="100000"/>
              </a:lnSpc>
              <a:spcBef>
                <a:spcPts val="0"/>
              </a:spcBef>
              <a:spcAft>
                <a:spcPts val="0"/>
              </a:spcAft>
              <a:buClr>
                <a:srgbClr val="0F4A94"/>
              </a:buClr>
              <a:buSzPts val="1275"/>
              <a:buNone/>
            </a:pP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60"/>
          <p:cNvSpPr txBox="1">
            <a:spLocks noGrp="1"/>
          </p:cNvSpPr>
          <p:nvPr>
            <p:ph type="body" idx="1"/>
          </p:nvPr>
        </p:nvSpPr>
        <p:spPr>
          <a:xfrm>
            <a:off x="284310" y="334002"/>
            <a:ext cx="6469956"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As Part of a Strategic Planning Cycle</a:t>
            </a:r>
            <a:endParaRPr/>
          </a:p>
        </p:txBody>
      </p:sp>
      <p:sp>
        <p:nvSpPr>
          <p:cNvPr id="583" name="Google Shape;583;p60"/>
          <p:cNvSpPr/>
          <p:nvPr/>
        </p:nvSpPr>
        <p:spPr>
          <a:xfrm>
            <a:off x="4399722" y="4170920"/>
            <a:ext cx="2451652" cy="965954"/>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584" name="Google Shape;584;p60"/>
          <p:cNvGrpSpPr/>
          <p:nvPr/>
        </p:nvGrpSpPr>
        <p:grpSpPr>
          <a:xfrm>
            <a:off x="1310554" y="948288"/>
            <a:ext cx="4197634" cy="3987706"/>
            <a:chOff x="1904992" y="1198"/>
            <a:chExt cx="5257964" cy="4798354"/>
          </a:xfrm>
        </p:grpSpPr>
        <p:sp>
          <p:nvSpPr>
            <p:cNvPr id="585" name="Google Shape;585;p60"/>
            <p:cNvSpPr/>
            <p:nvPr/>
          </p:nvSpPr>
          <p:spPr>
            <a:xfrm>
              <a:off x="3808874" y="1198"/>
              <a:ext cx="1450200" cy="1450200"/>
            </a:xfrm>
            <a:prstGeom prst="ellipse">
              <a:avLst/>
            </a:prstGeom>
            <a:solidFill>
              <a:srgbClr val="5F9DD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86" name="Google Shape;586;p60"/>
            <p:cNvSpPr txBox="1"/>
            <p:nvPr/>
          </p:nvSpPr>
          <p:spPr>
            <a:xfrm>
              <a:off x="4021229" y="213553"/>
              <a:ext cx="1025400" cy="1025400"/>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1600" b="0" i="0" u="none" strike="noStrike" cap="none">
                  <a:solidFill>
                    <a:schemeClr val="lt1"/>
                  </a:solidFill>
                  <a:latin typeface="Calibri"/>
                  <a:ea typeface="Calibri"/>
                  <a:cs typeface="Calibri"/>
                  <a:sym typeface="Calibri"/>
                </a:rPr>
                <a:t>Program Review</a:t>
              </a:r>
              <a:endParaRPr sz="1600" b="0" i="0" u="none" strike="noStrike" cap="none">
                <a:solidFill>
                  <a:schemeClr val="dk1"/>
                </a:solidFill>
                <a:latin typeface="Calibri"/>
                <a:ea typeface="Calibri"/>
                <a:cs typeface="Calibri"/>
                <a:sym typeface="Calibri"/>
              </a:endParaRPr>
            </a:p>
          </p:txBody>
        </p:sp>
        <p:sp>
          <p:nvSpPr>
            <p:cNvPr id="587" name="Google Shape;587;p60"/>
            <p:cNvSpPr/>
            <p:nvPr/>
          </p:nvSpPr>
          <p:spPr>
            <a:xfrm rot="1857437">
              <a:off x="5020431" y="936025"/>
              <a:ext cx="910966" cy="710467"/>
            </a:xfrm>
            <a:prstGeom prst="rightArrow">
              <a:avLst>
                <a:gd name="adj1" fmla="val 60000"/>
                <a:gd name="adj2" fmla="val 50000"/>
              </a:avLst>
            </a:prstGeom>
            <a:solidFill>
              <a:srgbClr val="B5CB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88" name="Google Shape;588;p60"/>
            <p:cNvSpPr txBox="1"/>
            <p:nvPr/>
          </p:nvSpPr>
          <p:spPr>
            <a:xfrm rot="1856558">
              <a:off x="5035635" y="1023177"/>
              <a:ext cx="697811" cy="42615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b="0" i="0" u="none" strike="noStrike" cap="none">
                <a:solidFill>
                  <a:schemeClr val="lt1"/>
                </a:solidFill>
                <a:latin typeface="Calibri"/>
                <a:ea typeface="Calibri"/>
                <a:cs typeface="Calibri"/>
                <a:sym typeface="Calibri"/>
              </a:endParaRPr>
            </a:p>
          </p:txBody>
        </p:sp>
        <p:sp>
          <p:nvSpPr>
            <p:cNvPr id="589" name="Google Shape;589;p60"/>
            <p:cNvSpPr/>
            <p:nvPr/>
          </p:nvSpPr>
          <p:spPr>
            <a:xfrm>
              <a:off x="5712756" y="1142992"/>
              <a:ext cx="1450200" cy="1450200"/>
            </a:xfrm>
            <a:prstGeom prst="ellipse">
              <a:avLst/>
            </a:prstGeom>
            <a:solidFill>
              <a:srgbClr val="5F9DD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90" name="Google Shape;590;p60"/>
            <p:cNvSpPr txBox="1"/>
            <p:nvPr/>
          </p:nvSpPr>
          <p:spPr>
            <a:xfrm>
              <a:off x="5925111" y="1355347"/>
              <a:ext cx="1025400" cy="1025400"/>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1400" b="0" i="0" u="none" strike="noStrike" cap="none">
                  <a:solidFill>
                    <a:schemeClr val="lt1"/>
                  </a:solidFill>
                  <a:latin typeface="Calibri"/>
                  <a:ea typeface="Calibri"/>
                  <a:cs typeface="Calibri"/>
                  <a:sym typeface="Calibri"/>
                </a:rPr>
                <a:t>Strategic/ Program Action Plan</a:t>
              </a:r>
              <a:endParaRPr sz="1400" b="0" i="0" u="none" strike="noStrike" cap="none">
                <a:solidFill>
                  <a:schemeClr val="dk1"/>
                </a:solidFill>
                <a:latin typeface="Calibri"/>
                <a:ea typeface="Calibri"/>
                <a:cs typeface="Calibri"/>
                <a:sym typeface="Calibri"/>
              </a:endParaRPr>
            </a:p>
          </p:txBody>
        </p:sp>
        <p:sp>
          <p:nvSpPr>
            <p:cNvPr id="591" name="Google Shape;591;p60"/>
            <p:cNvSpPr/>
            <p:nvPr/>
          </p:nvSpPr>
          <p:spPr>
            <a:xfrm rot="6433147">
              <a:off x="5605813" y="2596627"/>
              <a:ext cx="988086" cy="724291"/>
            </a:xfrm>
            <a:prstGeom prst="rightArrow">
              <a:avLst>
                <a:gd name="adj1" fmla="val 60000"/>
                <a:gd name="adj2" fmla="val 50000"/>
              </a:avLst>
            </a:prstGeom>
            <a:solidFill>
              <a:srgbClr val="B5CB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92" name="Google Shape;592;p60"/>
            <p:cNvSpPr txBox="1"/>
            <p:nvPr/>
          </p:nvSpPr>
          <p:spPr>
            <a:xfrm rot="-4367540">
              <a:off x="5746586" y="2637831"/>
              <a:ext cx="770697" cy="43468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b="0" i="0" u="none" strike="noStrike" cap="none">
                <a:solidFill>
                  <a:schemeClr val="lt1"/>
                </a:solidFill>
                <a:latin typeface="Calibri"/>
                <a:ea typeface="Calibri"/>
                <a:cs typeface="Calibri"/>
                <a:sym typeface="Calibri"/>
              </a:endParaRPr>
            </a:p>
          </p:txBody>
        </p:sp>
        <p:sp>
          <p:nvSpPr>
            <p:cNvPr id="593" name="Google Shape;593;p60"/>
            <p:cNvSpPr/>
            <p:nvPr/>
          </p:nvSpPr>
          <p:spPr>
            <a:xfrm>
              <a:off x="5029200" y="3349352"/>
              <a:ext cx="1450200" cy="1450200"/>
            </a:xfrm>
            <a:prstGeom prst="ellipse">
              <a:avLst/>
            </a:prstGeom>
            <a:solidFill>
              <a:srgbClr val="5F9DD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94" name="Google Shape;594;p60"/>
            <p:cNvSpPr txBox="1"/>
            <p:nvPr/>
          </p:nvSpPr>
          <p:spPr>
            <a:xfrm>
              <a:off x="5241555" y="3561707"/>
              <a:ext cx="1025400" cy="10254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400" b="0" i="0" u="none" strike="noStrike" cap="none">
                  <a:solidFill>
                    <a:schemeClr val="lt1"/>
                  </a:solidFill>
                  <a:latin typeface="Calibri"/>
                  <a:ea typeface="Calibri"/>
                  <a:cs typeface="Calibri"/>
                  <a:sym typeface="Calibri"/>
                </a:rPr>
                <a:t>Action Plan Enabled</a:t>
              </a:r>
              <a:endParaRPr sz="1600" b="0" i="0" u="none" strike="noStrike" cap="none">
                <a:solidFill>
                  <a:schemeClr val="dk1"/>
                </a:solidFill>
                <a:latin typeface="Calibri"/>
                <a:ea typeface="Calibri"/>
                <a:cs typeface="Calibri"/>
                <a:sym typeface="Calibri"/>
              </a:endParaRPr>
            </a:p>
          </p:txBody>
        </p:sp>
        <p:sp>
          <p:nvSpPr>
            <p:cNvPr id="595" name="Google Shape;595;p60"/>
            <p:cNvSpPr/>
            <p:nvPr/>
          </p:nvSpPr>
          <p:spPr>
            <a:xfrm rot="10800000">
              <a:off x="4106852" y="3659084"/>
              <a:ext cx="1012200" cy="830700"/>
            </a:xfrm>
            <a:prstGeom prst="rightArrow">
              <a:avLst>
                <a:gd name="adj1" fmla="val 60000"/>
                <a:gd name="adj2" fmla="val 50000"/>
              </a:avLst>
            </a:prstGeom>
            <a:solidFill>
              <a:srgbClr val="B5CB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96" name="Google Shape;596;p60"/>
            <p:cNvSpPr txBox="1"/>
            <p:nvPr/>
          </p:nvSpPr>
          <p:spPr>
            <a:xfrm>
              <a:off x="4356181" y="3825131"/>
              <a:ext cx="762900" cy="498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b="0" i="0" u="none" strike="noStrike" cap="none">
                <a:solidFill>
                  <a:schemeClr val="lt1"/>
                </a:solidFill>
                <a:latin typeface="Calibri"/>
                <a:ea typeface="Calibri"/>
                <a:cs typeface="Calibri"/>
                <a:sym typeface="Calibri"/>
              </a:endParaRPr>
            </a:p>
          </p:txBody>
        </p:sp>
        <p:sp>
          <p:nvSpPr>
            <p:cNvPr id="597" name="Google Shape;597;p60"/>
            <p:cNvSpPr/>
            <p:nvPr/>
          </p:nvSpPr>
          <p:spPr>
            <a:xfrm>
              <a:off x="2720993" y="3349350"/>
              <a:ext cx="1450200" cy="1450200"/>
            </a:xfrm>
            <a:prstGeom prst="ellipse">
              <a:avLst/>
            </a:prstGeom>
            <a:solidFill>
              <a:srgbClr val="5F9DD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98" name="Google Shape;598;p60"/>
            <p:cNvSpPr txBox="1"/>
            <p:nvPr/>
          </p:nvSpPr>
          <p:spPr>
            <a:xfrm>
              <a:off x="2933348" y="3561705"/>
              <a:ext cx="1025400" cy="10254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400" b="0" i="0" u="none" strike="noStrike" cap="none">
                  <a:solidFill>
                    <a:schemeClr val="lt1"/>
                  </a:solidFill>
                  <a:latin typeface="Calibri"/>
                  <a:ea typeface="Calibri"/>
                  <a:cs typeface="Calibri"/>
                  <a:sym typeface="Calibri"/>
                </a:rPr>
                <a:t>Data Gathering</a:t>
              </a:r>
              <a:endParaRPr sz="1400" b="0" i="0" u="none" strike="noStrike" cap="none">
                <a:solidFill>
                  <a:schemeClr val="dk1"/>
                </a:solidFill>
                <a:latin typeface="Calibri"/>
                <a:ea typeface="Calibri"/>
                <a:cs typeface="Calibri"/>
                <a:sym typeface="Calibri"/>
              </a:endParaRPr>
            </a:p>
            <a:p>
              <a:pPr marL="0" marR="0" lvl="0" indent="0" algn="ctr" rtl="0">
                <a:lnSpc>
                  <a:spcPct val="90000"/>
                </a:lnSpc>
                <a:spcBef>
                  <a:spcPts val="560"/>
                </a:spcBef>
                <a:spcAft>
                  <a:spcPts val="0"/>
                </a:spcAft>
                <a:buClr>
                  <a:schemeClr val="lt1"/>
                </a:buClr>
                <a:buSzPts val="1600"/>
                <a:buFont typeface="Calibri"/>
                <a:buNone/>
              </a:pPr>
              <a:r>
                <a:rPr lang="en-US" sz="1400" b="0" i="0" u="none" strike="noStrike" cap="none">
                  <a:solidFill>
                    <a:schemeClr val="lt1"/>
                  </a:solidFill>
                  <a:latin typeface="Calibri"/>
                  <a:ea typeface="Calibri"/>
                  <a:cs typeface="Calibri"/>
                  <a:sym typeface="Calibri"/>
                </a:rPr>
                <a:t>Interim Reviews </a:t>
              </a:r>
              <a:endParaRPr sz="1400" b="0" i="0" u="none" strike="noStrike" cap="none">
                <a:solidFill>
                  <a:schemeClr val="dk1"/>
                </a:solidFill>
                <a:latin typeface="Calibri"/>
                <a:ea typeface="Calibri"/>
                <a:cs typeface="Calibri"/>
                <a:sym typeface="Calibri"/>
              </a:endParaRPr>
            </a:p>
          </p:txBody>
        </p:sp>
        <p:sp>
          <p:nvSpPr>
            <p:cNvPr id="599" name="Google Shape;599;p60"/>
            <p:cNvSpPr/>
            <p:nvPr/>
          </p:nvSpPr>
          <p:spPr>
            <a:xfrm rot="-6617658">
              <a:off x="2535460" y="2547742"/>
              <a:ext cx="1014582" cy="872304"/>
            </a:xfrm>
            <a:prstGeom prst="rightArrow">
              <a:avLst>
                <a:gd name="adj1" fmla="val 60000"/>
                <a:gd name="adj2" fmla="val 50000"/>
              </a:avLst>
            </a:prstGeom>
            <a:solidFill>
              <a:srgbClr val="B5CB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600" name="Google Shape;600;p60"/>
            <p:cNvSpPr txBox="1"/>
            <p:nvPr/>
          </p:nvSpPr>
          <p:spPr>
            <a:xfrm rot="4181706">
              <a:off x="2711678" y="2844896"/>
              <a:ext cx="752991" cy="52328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b="0" i="0" u="none" strike="noStrike" cap="none">
                <a:solidFill>
                  <a:schemeClr val="lt1"/>
                </a:solidFill>
                <a:latin typeface="Calibri"/>
                <a:ea typeface="Calibri"/>
                <a:cs typeface="Calibri"/>
                <a:sym typeface="Calibri"/>
              </a:endParaRPr>
            </a:p>
          </p:txBody>
        </p:sp>
        <p:sp>
          <p:nvSpPr>
            <p:cNvPr id="601" name="Google Shape;601;p60"/>
            <p:cNvSpPr/>
            <p:nvPr/>
          </p:nvSpPr>
          <p:spPr>
            <a:xfrm>
              <a:off x="1904992" y="1142992"/>
              <a:ext cx="1450200" cy="1450200"/>
            </a:xfrm>
            <a:prstGeom prst="ellipse">
              <a:avLst/>
            </a:prstGeom>
            <a:solidFill>
              <a:srgbClr val="5F9DD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602" name="Google Shape;602;p60"/>
            <p:cNvSpPr txBox="1"/>
            <p:nvPr/>
          </p:nvSpPr>
          <p:spPr>
            <a:xfrm>
              <a:off x="2117347" y="1355347"/>
              <a:ext cx="1025400" cy="10254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400" b="0" i="0" u="none" strike="noStrike" cap="none">
                  <a:solidFill>
                    <a:schemeClr val="lt1"/>
                  </a:solidFill>
                  <a:latin typeface="Calibri"/>
                  <a:ea typeface="Calibri"/>
                  <a:cs typeface="Calibri"/>
                  <a:sym typeface="Calibri"/>
                </a:rPr>
                <a:t>Prep for Strategic/ Program Review</a:t>
              </a:r>
              <a:endParaRPr sz="1600" b="0" i="0" u="none" strike="noStrike" cap="none">
                <a:solidFill>
                  <a:schemeClr val="dk1"/>
                </a:solidFill>
                <a:latin typeface="Calibri"/>
                <a:ea typeface="Calibri"/>
                <a:cs typeface="Calibri"/>
                <a:sym typeface="Calibri"/>
              </a:endParaRPr>
            </a:p>
          </p:txBody>
        </p:sp>
        <p:sp>
          <p:nvSpPr>
            <p:cNvPr id="603" name="Google Shape;603;p60"/>
            <p:cNvSpPr/>
            <p:nvPr/>
          </p:nvSpPr>
          <p:spPr>
            <a:xfrm rot="-1857039">
              <a:off x="3122015" y="924756"/>
              <a:ext cx="900059" cy="756617"/>
            </a:xfrm>
            <a:prstGeom prst="rightArrow">
              <a:avLst>
                <a:gd name="adj1" fmla="val 60000"/>
                <a:gd name="adj2" fmla="val 50000"/>
              </a:avLst>
            </a:prstGeom>
            <a:solidFill>
              <a:srgbClr val="B5CB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604" name="Google Shape;604;p60"/>
            <p:cNvSpPr txBox="1"/>
            <p:nvPr/>
          </p:nvSpPr>
          <p:spPr>
            <a:xfrm rot="-1857300">
              <a:off x="3138144" y="1134448"/>
              <a:ext cx="673063" cy="45399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61"/>
          <p:cNvSpPr txBox="1">
            <a:spLocks noGrp="1"/>
          </p:cNvSpPr>
          <p:nvPr>
            <p:ph type="body" idx="1"/>
          </p:nvPr>
        </p:nvSpPr>
        <p:spPr>
          <a:xfrm>
            <a:off x="511901" y="2042730"/>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3200"/>
              <a:buNone/>
            </a:pPr>
            <a:r>
              <a:rPr lang="en-US" sz="3200" b="1"/>
              <a:t>CAS Information and Resources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62"/>
          <p:cNvSpPr txBox="1">
            <a:spLocks noGrp="1"/>
          </p:cNvSpPr>
          <p:nvPr>
            <p:ph type="body" idx="1"/>
          </p:nvPr>
        </p:nvSpPr>
        <p:spPr>
          <a:xfrm>
            <a:off x="492272" y="334002"/>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CAS Resources</a:t>
            </a:r>
            <a:endParaRPr/>
          </a:p>
        </p:txBody>
      </p:sp>
      <p:sp>
        <p:nvSpPr>
          <p:cNvPr id="617" name="Google Shape;617;p62"/>
          <p:cNvSpPr txBox="1">
            <a:spLocks noGrp="1"/>
          </p:cNvSpPr>
          <p:nvPr>
            <p:ph type="body" idx="2"/>
          </p:nvPr>
        </p:nvSpPr>
        <p:spPr>
          <a:xfrm>
            <a:off x="492272" y="941245"/>
            <a:ext cx="6192837" cy="3215119"/>
          </a:xfrm>
          <a:prstGeom prst="rect">
            <a:avLst/>
          </a:prstGeom>
          <a:noFill/>
          <a:ln>
            <a:noFill/>
          </a:ln>
        </p:spPr>
        <p:txBody>
          <a:bodyPr spcFirstLastPara="1" wrap="square" lIns="19575" tIns="19575" rIns="19575" bIns="19575" anchor="t" anchorCtr="0">
            <a:noAutofit/>
          </a:bodyPr>
          <a:lstStyle/>
          <a:p>
            <a:pPr marL="342900" lvl="0" indent="-317500" algn="l" rtl="0">
              <a:lnSpc>
                <a:spcPct val="115000"/>
              </a:lnSpc>
              <a:spcBef>
                <a:spcPts val="0"/>
              </a:spcBef>
              <a:spcAft>
                <a:spcPts val="0"/>
              </a:spcAft>
              <a:buClr>
                <a:schemeClr val="dk2"/>
              </a:buClr>
              <a:buSzPts val="2600"/>
              <a:buChar char="•"/>
            </a:pPr>
            <a:r>
              <a:rPr lang="en-US" sz="2400"/>
              <a:t>10th Edition of CAS Professional Standards for Higher Education</a:t>
            </a:r>
            <a:endParaRPr/>
          </a:p>
          <a:p>
            <a:pPr marL="342900" lvl="0" indent="-317500" algn="l" rtl="0">
              <a:lnSpc>
                <a:spcPct val="115000"/>
              </a:lnSpc>
              <a:spcBef>
                <a:spcPts val="0"/>
              </a:spcBef>
              <a:spcAft>
                <a:spcPts val="0"/>
              </a:spcAft>
              <a:buClr>
                <a:schemeClr val="dk2"/>
              </a:buClr>
              <a:buSzPts val="2600"/>
              <a:buChar char="•"/>
            </a:pPr>
            <a:r>
              <a:rPr lang="en-US" sz="2400"/>
              <a:t>DIY Guide</a:t>
            </a:r>
            <a:endParaRPr/>
          </a:p>
          <a:p>
            <a:pPr marL="342900" lvl="0" indent="-317500" algn="l" rtl="0">
              <a:lnSpc>
                <a:spcPct val="115000"/>
              </a:lnSpc>
              <a:spcBef>
                <a:spcPts val="0"/>
              </a:spcBef>
              <a:spcAft>
                <a:spcPts val="0"/>
              </a:spcAft>
              <a:buClr>
                <a:schemeClr val="dk2"/>
              </a:buClr>
              <a:buSzPts val="2600"/>
              <a:buChar char="•"/>
            </a:pPr>
            <a:r>
              <a:rPr lang="en-US" sz="2400"/>
              <a:t>Cross-Functional Frameworks</a:t>
            </a:r>
            <a:endParaRPr/>
          </a:p>
          <a:p>
            <a:pPr marL="342900" lvl="0" indent="-317500" algn="l" rtl="0">
              <a:lnSpc>
                <a:spcPct val="115000"/>
              </a:lnSpc>
              <a:spcBef>
                <a:spcPts val="0"/>
              </a:spcBef>
              <a:spcAft>
                <a:spcPts val="0"/>
              </a:spcAft>
              <a:buClr>
                <a:schemeClr val="dk2"/>
              </a:buClr>
              <a:buSzPts val="2600"/>
              <a:buChar char="•"/>
            </a:pPr>
            <a:r>
              <a:rPr lang="en-US" sz="2400"/>
              <a:t>Multifunction Review Process</a:t>
            </a:r>
            <a:endParaRPr/>
          </a:p>
          <a:p>
            <a:pPr marL="342900" lvl="0" indent="-317500" algn="l" rtl="0">
              <a:lnSpc>
                <a:spcPct val="115000"/>
              </a:lnSpc>
              <a:spcBef>
                <a:spcPts val="0"/>
              </a:spcBef>
              <a:spcAft>
                <a:spcPts val="0"/>
              </a:spcAft>
              <a:buClr>
                <a:schemeClr val="dk2"/>
              </a:buClr>
              <a:buSzPts val="2600"/>
              <a:buChar char="•"/>
            </a:pPr>
            <a:r>
              <a:rPr lang="en-US" sz="2400"/>
              <a:t>Faculty Resources</a:t>
            </a:r>
            <a:endParaRPr/>
          </a:p>
          <a:p>
            <a:pPr marL="342900" lvl="0" indent="-317500" algn="l" rtl="0">
              <a:lnSpc>
                <a:spcPct val="115000"/>
              </a:lnSpc>
              <a:spcBef>
                <a:spcPts val="0"/>
              </a:spcBef>
              <a:spcAft>
                <a:spcPts val="0"/>
              </a:spcAft>
              <a:buClr>
                <a:schemeClr val="dk2"/>
              </a:buClr>
              <a:buSzPts val="2600"/>
              <a:buChar char="•"/>
            </a:pPr>
            <a:r>
              <a:rPr lang="en-US" sz="2400"/>
              <a:t>White Papers</a:t>
            </a:r>
            <a:endParaRPr/>
          </a:p>
          <a:p>
            <a:pPr marL="342900" lvl="0" indent="-317500" algn="l" rtl="0">
              <a:lnSpc>
                <a:spcPct val="115000"/>
              </a:lnSpc>
              <a:spcBef>
                <a:spcPts val="0"/>
              </a:spcBef>
              <a:spcAft>
                <a:spcPts val="0"/>
              </a:spcAft>
              <a:buClr>
                <a:schemeClr val="dk2"/>
              </a:buClr>
              <a:buSzPts val="2600"/>
              <a:buChar char="•"/>
            </a:pPr>
            <a:r>
              <a:rPr lang="en-US" sz="2400"/>
              <a:t>Developing and Assessing Outcomes (formerly FALDOs)</a:t>
            </a:r>
            <a:endParaRPr/>
          </a:p>
          <a:p>
            <a:pPr marL="0" lvl="0" indent="0" algn="ctr" rtl="0">
              <a:lnSpc>
                <a:spcPct val="100000"/>
              </a:lnSpc>
              <a:spcBef>
                <a:spcPts val="0"/>
              </a:spcBef>
              <a:spcAft>
                <a:spcPts val="0"/>
              </a:spcAft>
              <a:buClr>
                <a:srgbClr val="0F4A94"/>
              </a:buClr>
              <a:buSzPts val="1275"/>
              <a:buNone/>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63"/>
          <p:cNvSpPr txBox="1">
            <a:spLocks noGrp="1"/>
          </p:cNvSpPr>
          <p:nvPr>
            <p:ph type="body" idx="1"/>
          </p:nvPr>
        </p:nvSpPr>
        <p:spPr>
          <a:xfrm>
            <a:off x="492272" y="144432"/>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Connect with CAS</a:t>
            </a:r>
            <a:endParaRPr/>
          </a:p>
        </p:txBody>
      </p:sp>
      <p:sp>
        <p:nvSpPr>
          <p:cNvPr id="624" name="Google Shape;624;p63"/>
          <p:cNvSpPr txBox="1">
            <a:spLocks noGrp="1"/>
          </p:cNvSpPr>
          <p:nvPr>
            <p:ph type="body" idx="2"/>
          </p:nvPr>
        </p:nvSpPr>
        <p:spPr>
          <a:xfrm>
            <a:off x="492271" y="680211"/>
            <a:ext cx="5834199" cy="3215119"/>
          </a:xfrm>
          <a:prstGeom prst="rect">
            <a:avLst/>
          </a:prstGeom>
          <a:noFill/>
          <a:ln>
            <a:noFill/>
          </a:ln>
        </p:spPr>
        <p:txBody>
          <a:bodyPr spcFirstLastPara="1" wrap="square" lIns="19575" tIns="19575" rIns="19575" bIns="19575" anchor="t" anchorCtr="0">
            <a:noAutofit/>
          </a:bodyPr>
          <a:lstStyle/>
          <a:p>
            <a:pPr marL="342900" lvl="0" indent="-319087" algn="l" rtl="0">
              <a:lnSpc>
                <a:spcPct val="80000"/>
              </a:lnSpc>
              <a:spcBef>
                <a:spcPts val="0"/>
              </a:spcBef>
              <a:spcAft>
                <a:spcPts val="0"/>
              </a:spcAft>
              <a:buClr>
                <a:schemeClr val="dk2"/>
              </a:buClr>
              <a:buSzPts val="2400"/>
              <a:buChar char="•"/>
            </a:pPr>
            <a:r>
              <a:rPr lang="en-US" sz="2000">
                <a:solidFill>
                  <a:schemeClr val="dk2"/>
                </a:solidFill>
              </a:rPr>
              <a:t>User Groups</a:t>
            </a:r>
            <a:endParaRPr/>
          </a:p>
          <a:p>
            <a:pPr marL="457518" lvl="1" indent="0" algn="l" rtl="0">
              <a:lnSpc>
                <a:spcPct val="80000"/>
              </a:lnSpc>
              <a:spcBef>
                <a:spcPts val="481"/>
              </a:spcBef>
              <a:spcAft>
                <a:spcPts val="0"/>
              </a:spcAft>
              <a:buClr>
                <a:schemeClr val="dk2"/>
              </a:buClr>
              <a:buSzPts val="2400"/>
              <a:buNone/>
            </a:pPr>
            <a:r>
              <a:rPr lang="en-US" sz="2000">
                <a:solidFill>
                  <a:schemeClr val="dk2"/>
                </a:solidFill>
                <a:latin typeface="Arial"/>
                <a:ea typeface="Arial"/>
                <a:cs typeface="Arial"/>
                <a:sym typeface="Arial"/>
              </a:rPr>
              <a:t>Two-year college professionals: </a:t>
            </a:r>
            <a:r>
              <a:rPr lang="en-US" sz="1600" u="sng">
                <a:solidFill>
                  <a:schemeClr val="dk2"/>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https://www.facebook.com/groups/839932356171547/</a:t>
            </a:r>
            <a:r>
              <a:rPr lang="en-US" sz="1600">
                <a:solidFill>
                  <a:schemeClr val="dk2"/>
                </a:solidFill>
                <a:latin typeface="Arial"/>
                <a:ea typeface="Arial"/>
                <a:cs typeface="Arial"/>
                <a:sym typeface="Arial"/>
              </a:rPr>
              <a:t> </a:t>
            </a:r>
            <a:endParaRPr/>
          </a:p>
          <a:p>
            <a:pPr marL="457518" lvl="1" indent="0" algn="l" rtl="0">
              <a:lnSpc>
                <a:spcPct val="80000"/>
              </a:lnSpc>
              <a:spcBef>
                <a:spcPts val="481"/>
              </a:spcBef>
              <a:spcAft>
                <a:spcPts val="0"/>
              </a:spcAft>
              <a:buClr>
                <a:schemeClr val="dk2"/>
              </a:buClr>
              <a:buSzPts val="2400"/>
              <a:buNone/>
            </a:pPr>
            <a:endParaRPr sz="400">
              <a:solidFill>
                <a:schemeClr val="dk2"/>
              </a:solidFill>
              <a:latin typeface="Arial"/>
              <a:ea typeface="Arial"/>
              <a:cs typeface="Arial"/>
              <a:sym typeface="Arial"/>
            </a:endParaRPr>
          </a:p>
          <a:p>
            <a:pPr marL="457518" lvl="1" indent="0" algn="l" rtl="0">
              <a:lnSpc>
                <a:spcPct val="80000"/>
              </a:lnSpc>
              <a:spcBef>
                <a:spcPts val="481"/>
              </a:spcBef>
              <a:spcAft>
                <a:spcPts val="0"/>
              </a:spcAft>
              <a:buClr>
                <a:schemeClr val="dk2"/>
              </a:buClr>
              <a:buSzPts val="2400"/>
              <a:buNone/>
            </a:pPr>
            <a:r>
              <a:rPr lang="en-US" sz="2000">
                <a:solidFill>
                  <a:schemeClr val="dk2"/>
                </a:solidFill>
                <a:latin typeface="Arial"/>
                <a:ea typeface="Arial"/>
                <a:cs typeface="Arial"/>
                <a:sym typeface="Arial"/>
              </a:rPr>
              <a:t>Four-year college professionals: </a:t>
            </a:r>
            <a:r>
              <a:rPr lang="en-US" sz="1600" u="sng">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https://www.facebook.com/groups/116147689018883/</a:t>
            </a:r>
            <a:r>
              <a:rPr lang="en-US" sz="1600">
                <a:solidFill>
                  <a:schemeClr val="dk2"/>
                </a:solidFill>
                <a:latin typeface="Arial"/>
                <a:ea typeface="Arial"/>
                <a:cs typeface="Arial"/>
                <a:sym typeface="Arial"/>
              </a:rPr>
              <a:t> </a:t>
            </a:r>
            <a:endParaRPr/>
          </a:p>
          <a:p>
            <a:pPr marL="457518" lvl="1" indent="0" algn="l" rtl="0">
              <a:lnSpc>
                <a:spcPct val="80000"/>
              </a:lnSpc>
              <a:spcBef>
                <a:spcPts val="481"/>
              </a:spcBef>
              <a:spcAft>
                <a:spcPts val="0"/>
              </a:spcAft>
              <a:buClr>
                <a:schemeClr val="dk2"/>
              </a:buClr>
              <a:buSzPts val="2400"/>
              <a:buNone/>
            </a:pPr>
            <a:endParaRPr sz="600">
              <a:solidFill>
                <a:schemeClr val="dk2"/>
              </a:solidFill>
              <a:latin typeface="Arial"/>
              <a:ea typeface="Arial"/>
              <a:cs typeface="Arial"/>
              <a:sym typeface="Arial"/>
            </a:endParaRPr>
          </a:p>
          <a:p>
            <a:pPr marL="342900" lvl="0" indent="-319087" algn="l" rtl="0">
              <a:lnSpc>
                <a:spcPct val="80000"/>
              </a:lnSpc>
              <a:spcBef>
                <a:spcPts val="555"/>
              </a:spcBef>
              <a:spcAft>
                <a:spcPts val="0"/>
              </a:spcAft>
              <a:buClr>
                <a:schemeClr val="dk2"/>
              </a:buClr>
              <a:buSzPts val="2400"/>
              <a:buChar char="•"/>
            </a:pPr>
            <a:r>
              <a:rPr lang="en-US" sz="2000">
                <a:solidFill>
                  <a:schemeClr val="dk2"/>
                </a:solidFill>
              </a:rPr>
              <a:t>Facebook</a:t>
            </a:r>
            <a:endParaRPr/>
          </a:p>
          <a:p>
            <a:pPr marL="457518" lvl="1" indent="0" algn="l" rtl="0">
              <a:lnSpc>
                <a:spcPct val="80000"/>
              </a:lnSpc>
              <a:spcBef>
                <a:spcPts val="481"/>
              </a:spcBef>
              <a:spcAft>
                <a:spcPts val="0"/>
              </a:spcAft>
              <a:buClr>
                <a:schemeClr val="dk2"/>
              </a:buClr>
              <a:buSzPts val="2400"/>
              <a:buNone/>
            </a:pPr>
            <a:r>
              <a:rPr lang="en-US" sz="1600" u="sng">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https://www.facebook.com/CAS.Standards/</a:t>
            </a:r>
            <a:r>
              <a:rPr lang="en-US" sz="1600">
                <a:solidFill>
                  <a:schemeClr val="dk2"/>
                </a:solidFill>
                <a:latin typeface="Arial"/>
                <a:ea typeface="Arial"/>
                <a:cs typeface="Arial"/>
                <a:sym typeface="Arial"/>
              </a:rPr>
              <a:t> </a:t>
            </a:r>
            <a:endParaRPr/>
          </a:p>
          <a:p>
            <a:pPr marL="457518" lvl="1" indent="0" algn="l" rtl="0">
              <a:lnSpc>
                <a:spcPct val="80000"/>
              </a:lnSpc>
              <a:spcBef>
                <a:spcPts val="481"/>
              </a:spcBef>
              <a:spcAft>
                <a:spcPts val="0"/>
              </a:spcAft>
              <a:buClr>
                <a:schemeClr val="dk2"/>
              </a:buClr>
              <a:buSzPts val="2400"/>
              <a:buNone/>
            </a:pPr>
            <a:endParaRPr sz="600">
              <a:solidFill>
                <a:schemeClr val="dk2"/>
              </a:solidFill>
              <a:latin typeface="Arial"/>
              <a:ea typeface="Arial"/>
              <a:cs typeface="Arial"/>
              <a:sym typeface="Arial"/>
            </a:endParaRPr>
          </a:p>
          <a:p>
            <a:pPr marL="342900" lvl="0" indent="-319087" algn="l" rtl="0">
              <a:lnSpc>
                <a:spcPct val="80000"/>
              </a:lnSpc>
              <a:spcBef>
                <a:spcPts val="555"/>
              </a:spcBef>
              <a:spcAft>
                <a:spcPts val="0"/>
              </a:spcAft>
              <a:buClr>
                <a:schemeClr val="dk2"/>
              </a:buClr>
              <a:buSzPts val="2400"/>
              <a:buChar char="•"/>
            </a:pPr>
            <a:r>
              <a:rPr lang="en-US" sz="2000">
                <a:solidFill>
                  <a:schemeClr val="dk2"/>
                </a:solidFill>
              </a:rPr>
              <a:t>Twitter</a:t>
            </a:r>
            <a:endParaRPr/>
          </a:p>
          <a:p>
            <a:pPr marL="457518" lvl="1" indent="0" algn="l" rtl="0">
              <a:lnSpc>
                <a:spcPct val="80000"/>
              </a:lnSpc>
              <a:spcBef>
                <a:spcPts val="481"/>
              </a:spcBef>
              <a:spcAft>
                <a:spcPts val="0"/>
              </a:spcAft>
              <a:buClr>
                <a:schemeClr val="dk2"/>
              </a:buClr>
              <a:buSzPts val="2400"/>
              <a:buNone/>
            </a:pPr>
            <a:r>
              <a:rPr lang="en-US" sz="1600" u="sng">
                <a:solidFill>
                  <a:schemeClr val="dk2"/>
                </a:solidFill>
                <a:latin typeface="Arial"/>
                <a:ea typeface="Arial"/>
                <a:cs typeface="Arial"/>
                <a:sym typeface="Arial"/>
                <a:hlinkClick r:id="rId6">
                  <a:extLst>
                    <a:ext uri="{A12FA001-AC4F-418D-AE19-62706E023703}">
                      <ahyp:hlinkClr xmlns:ahyp="http://schemas.microsoft.com/office/drawing/2018/hyperlinkcolor" val="tx"/>
                    </a:ext>
                  </a:extLst>
                </a:hlinkClick>
              </a:rPr>
              <a:t>https://twitter.com/CAS_Standards</a:t>
            </a:r>
            <a:endParaRPr sz="1600" u="sng">
              <a:solidFill>
                <a:schemeClr val="dk2"/>
              </a:solidFill>
              <a:latin typeface="Arial"/>
              <a:ea typeface="Arial"/>
              <a:cs typeface="Arial"/>
              <a:sym typeface="Arial"/>
            </a:endParaRPr>
          </a:p>
          <a:p>
            <a:pPr marL="457518" lvl="1" indent="0" algn="l" rtl="0">
              <a:lnSpc>
                <a:spcPct val="80000"/>
              </a:lnSpc>
              <a:spcBef>
                <a:spcPts val="481"/>
              </a:spcBef>
              <a:spcAft>
                <a:spcPts val="0"/>
              </a:spcAft>
              <a:buClr>
                <a:schemeClr val="dk2"/>
              </a:buClr>
              <a:buSzPts val="2400"/>
              <a:buNone/>
            </a:pPr>
            <a:endParaRPr sz="600">
              <a:solidFill>
                <a:schemeClr val="dk2"/>
              </a:solidFill>
              <a:latin typeface="Arial"/>
              <a:ea typeface="Arial"/>
              <a:cs typeface="Arial"/>
              <a:sym typeface="Arial"/>
            </a:endParaRPr>
          </a:p>
          <a:p>
            <a:pPr marL="342900" lvl="0" indent="-319087" algn="l" rtl="0">
              <a:lnSpc>
                <a:spcPct val="80000"/>
              </a:lnSpc>
              <a:spcBef>
                <a:spcPts val="555"/>
              </a:spcBef>
              <a:spcAft>
                <a:spcPts val="0"/>
              </a:spcAft>
              <a:buClr>
                <a:schemeClr val="dk2"/>
              </a:buClr>
              <a:buSzPts val="2400"/>
              <a:buChar char="•"/>
            </a:pPr>
            <a:r>
              <a:rPr lang="en-US" sz="2000">
                <a:solidFill>
                  <a:schemeClr val="dk2"/>
                </a:solidFill>
              </a:rPr>
              <a:t>YouTube</a:t>
            </a:r>
            <a:endParaRPr/>
          </a:p>
          <a:p>
            <a:pPr marL="457518" lvl="1" indent="0" algn="l" rtl="0">
              <a:lnSpc>
                <a:spcPct val="80000"/>
              </a:lnSpc>
              <a:spcBef>
                <a:spcPts val="481"/>
              </a:spcBef>
              <a:spcAft>
                <a:spcPts val="0"/>
              </a:spcAft>
              <a:buClr>
                <a:schemeClr val="dk2"/>
              </a:buClr>
              <a:buSzPts val="2400"/>
              <a:buNone/>
            </a:pPr>
            <a:r>
              <a:rPr lang="en-US" sz="1600" u="sng">
                <a:solidFill>
                  <a:schemeClr val="dk2"/>
                </a:solidFill>
                <a:latin typeface="Arial"/>
                <a:ea typeface="Arial"/>
                <a:cs typeface="Arial"/>
                <a:sym typeface="Arial"/>
                <a:hlinkClick r:id="rId7">
                  <a:extLst>
                    <a:ext uri="{A12FA001-AC4F-418D-AE19-62706E023703}">
                      <ahyp:hlinkClr xmlns:ahyp="http://schemas.microsoft.com/office/drawing/2018/hyperlinkcolor" val="tx"/>
                    </a:ext>
                  </a:extLst>
                </a:hlinkClick>
              </a:rPr>
              <a:t>https://www.youtube.com/user/CASstandards</a:t>
            </a:r>
            <a:r>
              <a:rPr lang="en-US" sz="1600">
                <a:solidFill>
                  <a:schemeClr val="dk2"/>
                </a:solidFill>
                <a:latin typeface="Arial"/>
                <a:ea typeface="Arial"/>
                <a:cs typeface="Arial"/>
                <a:sym typeface="Arial"/>
              </a:rPr>
              <a:t> </a:t>
            </a:r>
            <a:endParaRPr/>
          </a:p>
          <a:p>
            <a:pPr marL="742950" lvl="1" indent="-133032" algn="l" rtl="0">
              <a:lnSpc>
                <a:spcPct val="80000"/>
              </a:lnSpc>
              <a:spcBef>
                <a:spcPts val="481"/>
              </a:spcBef>
              <a:spcAft>
                <a:spcPts val="0"/>
              </a:spcAft>
              <a:buClr>
                <a:schemeClr val="dk2"/>
              </a:buClr>
              <a:buSzPts val="2400"/>
              <a:buNone/>
            </a:pPr>
            <a:endParaRPr sz="2000" u="sng">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endParaRPr>
          </a:p>
          <a:p>
            <a:pPr marL="0" lvl="0" indent="0" algn="ctr" rtl="0">
              <a:lnSpc>
                <a:spcPct val="100000"/>
              </a:lnSpc>
              <a:spcBef>
                <a:spcPts val="0"/>
              </a:spcBef>
              <a:spcAft>
                <a:spcPts val="0"/>
              </a:spcAft>
              <a:buClr>
                <a:srgbClr val="0F4A94"/>
              </a:buClr>
              <a:buSzPts val="1275"/>
              <a:buNone/>
            </a:pP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64"/>
          <p:cNvSpPr txBox="1">
            <a:spLocks noGrp="1"/>
          </p:cNvSpPr>
          <p:nvPr>
            <p:ph type="body" idx="1"/>
          </p:nvPr>
        </p:nvSpPr>
        <p:spPr>
          <a:xfrm>
            <a:off x="492272" y="334002"/>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For More Information</a:t>
            </a:r>
            <a:endParaRPr/>
          </a:p>
        </p:txBody>
      </p:sp>
      <p:sp>
        <p:nvSpPr>
          <p:cNvPr id="631" name="Google Shape;631;p64"/>
          <p:cNvSpPr txBox="1">
            <a:spLocks noGrp="1"/>
          </p:cNvSpPr>
          <p:nvPr>
            <p:ph type="body" idx="2"/>
          </p:nvPr>
        </p:nvSpPr>
        <p:spPr>
          <a:xfrm>
            <a:off x="492272" y="941245"/>
            <a:ext cx="6023789" cy="3215119"/>
          </a:xfrm>
          <a:prstGeom prst="rect">
            <a:avLst/>
          </a:prstGeom>
          <a:noFill/>
          <a:ln>
            <a:noFill/>
          </a:ln>
        </p:spPr>
        <p:txBody>
          <a:bodyPr spcFirstLastPara="1" wrap="square" lIns="19575" tIns="19575" rIns="19575" bIns="19575" anchor="t" anchorCtr="0">
            <a:noAutofit/>
          </a:bodyPr>
          <a:lstStyle/>
          <a:p>
            <a:pPr marL="285750" lvl="0" indent="-285750" algn="l" rtl="0">
              <a:lnSpc>
                <a:spcPct val="150000"/>
              </a:lnSpc>
              <a:spcBef>
                <a:spcPts val="0"/>
              </a:spcBef>
              <a:spcAft>
                <a:spcPts val="0"/>
              </a:spcAft>
              <a:buClr>
                <a:srgbClr val="0F4A94"/>
              </a:buClr>
              <a:buSzPts val="2400"/>
              <a:buFont typeface="Arial"/>
              <a:buChar char="•"/>
            </a:pPr>
            <a:r>
              <a:rPr lang="en-US" sz="2400">
                <a:latin typeface="Arial"/>
                <a:ea typeface="Arial"/>
                <a:cs typeface="Arial"/>
                <a:sym typeface="Arial"/>
              </a:rPr>
              <a:t>Visit </a:t>
            </a:r>
            <a:r>
              <a:rPr lang="en-US" sz="2400" u="sng">
                <a:solidFill>
                  <a:schemeClr val="hlink"/>
                </a:solidFill>
                <a:latin typeface="Arial"/>
                <a:ea typeface="Arial"/>
                <a:cs typeface="Arial"/>
                <a:sym typeface="Arial"/>
                <a:hlinkClick r:id="rId3"/>
              </a:rPr>
              <a:t>www.cas.edu</a:t>
            </a:r>
            <a:endParaRPr sz="2400">
              <a:latin typeface="Arial"/>
              <a:ea typeface="Arial"/>
              <a:cs typeface="Arial"/>
              <a:sym typeface="Arial"/>
            </a:endParaRPr>
          </a:p>
          <a:p>
            <a:pPr marL="285750" lvl="0" indent="-285750" algn="l" rtl="0">
              <a:lnSpc>
                <a:spcPct val="100000"/>
              </a:lnSpc>
              <a:spcBef>
                <a:spcPts val="400"/>
              </a:spcBef>
              <a:spcAft>
                <a:spcPts val="0"/>
              </a:spcAft>
              <a:buClr>
                <a:srgbClr val="0F4A94"/>
              </a:buClr>
              <a:buSzPts val="2400"/>
              <a:buFont typeface="Arial"/>
              <a:buChar char="•"/>
            </a:pPr>
            <a:r>
              <a:rPr lang="en-US" sz="2400">
                <a:latin typeface="Arial"/>
                <a:ea typeface="Arial"/>
                <a:cs typeface="Arial"/>
                <a:sym typeface="Arial"/>
              </a:rPr>
              <a:t>Self-Assessment Guides </a:t>
            </a:r>
            <a:endParaRPr/>
          </a:p>
          <a:p>
            <a:pPr marL="557213" lvl="1" indent="-214312" algn="l" rtl="0">
              <a:lnSpc>
                <a:spcPct val="100000"/>
              </a:lnSpc>
              <a:spcBef>
                <a:spcPts val="400"/>
              </a:spcBef>
              <a:spcAft>
                <a:spcPts val="0"/>
              </a:spcAft>
              <a:buClr>
                <a:schemeClr val="dk1"/>
              </a:buClr>
              <a:buSzPts val="2400"/>
              <a:buChar char="–"/>
            </a:pPr>
            <a:r>
              <a:rPr lang="en-US" sz="2400">
                <a:latin typeface="Arial"/>
                <a:ea typeface="Arial"/>
                <a:cs typeface="Arial"/>
                <a:sym typeface="Arial"/>
              </a:rPr>
              <a:t>Also available through CAS website </a:t>
            </a:r>
            <a:endParaRPr/>
          </a:p>
          <a:p>
            <a:pPr marL="557213" lvl="1" indent="-214312" algn="l" rtl="0">
              <a:lnSpc>
                <a:spcPct val="100000"/>
              </a:lnSpc>
              <a:spcBef>
                <a:spcPts val="400"/>
              </a:spcBef>
              <a:spcAft>
                <a:spcPts val="0"/>
              </a:spcAft>
              <a:buClr>
                <a:schemeClr val="dk1"/>
              </a:buClr>
              <a:buSzPts val="2400"/>
              <a:buChar char="–"/>
            </a:pPr>
            <a:r>
              <a:rPr lang="en-US" sz="2400">
                <a:latin typeface="Arial"/>
                <a:ea typeface="Arial"/>
                <a:cs typeface="Arial"/>
                <a:sym typeface="Arial"/>
              </a:rPr>
              <a:t>Available through Campus Labs Program Review </a:t>
            </a:r>
            <a:endParaRPr/>
          </a:p>
          <a:p>
            <a:pPr marL="285750" lvl="0" indent="-285750" algn="l" rtl="0">
              <a:lnSpc>
                <a:spcPct val="100000"/>
              </a:lnSpc>
              <a:spcBef>
                <a:spcPts val="400"/>
              </a:spcBef>
              <a:spcAft>
                <a:spcPts val="0"/>
              </a:spcAft>
              <a:buClr>
                <a:srgbClr val="0F4A94"/>
              </a:buClr>
              <a:buSzPts val="2400"/>
              <a:buFont typeface="Arial"/>
              <a:buChar char="•"/>
            </a:pPr>
            <a:r>
              <a:rPr lang="en-US" sz="2400">
                <a:latin typeface="Arial"/>
                <a:ea typeface="Arial"/>
                <a:cs typeface="Arial"/>
                <a:sym typeface="Arial"/>
              </a:rPr>
              <a:t>CAS Resource Center at </a:t>
            </a:r>
            <a:r>
              <a:rPr lang="en-US" sz="2400" u="sng">
                <a:solidFill>
                  <a:schemeClr val="hlink"/>
                </a:solidFill>
                <a:latin typeface="Arial"/>
                <a:ea typeface="Arial"/>
                <a:cs typeface="Arial"/>
                <a:sym typeface="Arial"/>
                <a:hlinkClick r:id="rId4"/>
              </a:rPr>
              <a:t>http://www.cas.edu/resources.asp</a:t>
            </a:r>
            <a:r>
              <a:rPr lang="en-US" sz="2400">
                <a:latin typeface="Arial"/>
                <a:ea typeface="Arial"/>
                <a:cs typeface="Arial"/>
                <a:sym typeface="Arial"/>
              </a:rPr>
              <a:t> </a:t>
            </a:r>
            <a:endParaRPr/>
          </a:p>
          <a:p>
            <a:pPr marL="0" lvl="0" indent="0" algn="ctr" rtl="0">
              <a:lnSpc>
                <a:spcPct val="100000"/>
              </a:lnSpc>
              <a:spcBef>
                <a:spcPts val="0"/>
              </a:spcBef>
              <a:spcAft>
                <a:spcPts val="0"/>
              </a:spcAft>
              <a:buClr>
                <a:srgbClr val="0F4A94"/>
              </a:buClr>
              <a:buSzPts val="1275"/>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7"/>
          <p:cNvSpPr txBox="1">
            <a:spLocks noGrp="1"/>
          </p:cNvSpPr>
          <p:nvPr>
            <p:ph type="body" idx="1"/>
          </p:nvPr>
        </p:nvSpPr>
        <p:spPr>
          <a:xfrm>
            <a:off x="492272" y="334002"/>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CAS Vision and Mission</a:t>
            </a:r>
            <a:endParaRPr/>
          </a:p>
        </p:txBody>
      </p:sp>
      <p:sp>
        <p:nvSpPr>
          <p:cNvPr id="113" name="Google Shape;113;p7"/>
          <p:cNvSpPr txBox="1">
            <a:spLocks noGrp="1"/>
          </p:cNvSpPr>
          <p:nvPr>
            <p:ph type="body" idx="2"/>
          </p:nvPr>
        </p:nvSpPr>
        <p:spPr>
          <a:xfrm>
            <a:off x="492272" y="1093076"/>
            <a:ext cx="6276390" cy="3063288"/>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400"/>
              <a:buNone/>
            </a:pPr>
            <a:r>
              <a:rPr lang="en-US" sz="2400">
                <a:latin typeface="Arial"/>
                <a:ea typeface="Arial"/>
                <a:cs typeface="Arial"/>
                <a:sym typeface="Arial"/>
              </a:rPr>
              <a:t>CAS Vision</a:t>
            </a:r>
            <a:endParaRPr/>
          </a:p>
          <a:p>
            <a:pPr marL="65088" lvl="1" indent="0" algn="l" rtl="0">
              <a:lnSpc>
                <a:spcPct val="100000"/>
              </a:lnSpc>
              <a:spcBef>
                <a:spcPts val="420"/>
              </a:spcBef>
              <a:spcAft>
                <a:spcPts val="0"/>
              </a:spcAft>
              <a:buClr>
                <a:schemeClr val="dk1"/>
              </a:buClr>
              <a:buSzPts val="2100"/>
              <a:buNone/>
            </a:pPr>
            <a:r>
              <a:rPr lang="en-US">
                <a:latin typeface="Arial"/>
                <a:ea typeface="Arial"/>
                <a:cs typeface="Arial"/>
                <a:sym typeface="Arial"/>
              </a:rPr>
              <a:t>Setting the standard for quality in higher education.</a:t>
            </a:r>
            <a:endParaRPr/>
          </a:p>
          <a:p>
            <a:pPr marL="0" lvl="0" indent="0" algn="ctr" rtl="0">
              <a:lnSpc>
                <a:spcPct val="100000"/>
              </a:lnSpc>
              <a:spcBef>
                <a:spcPts val="0"/>
              </a:spcBef>
              <a:spcAft>
                <a:spcPts val="0"/>
              </a:spcAft>
              <a:buClr>
                <a:srgbClr val="0F4A94"/>
              </a:buClr>
              <a:buSzPts val="1275"/>
              <a:buNone/>
            </a:pPr>
            <a:endParaRPr>
              <a:latin typeface="Arial"/>
              <a:ea typeface="Arial"/>
              <a:cs typeface="Arial"/>
              <a:sym typeface="Arial"/>
            </a:endParaRPr>
          </a:p>
          <a:p>
            <a:pPr marL="0" lvl="0" indent="0" algn="ctr" rtl="0">
              <a:lnSpc>
                <a:spcPct val="100000"/>
              </a:lnSpc>
              <a:spcBef>
                <a:spcPts val="0"/>
              </a:spcBef>
              <a:spcAft>
                <a:spcPts val="0"/>
              </a:spcAft>
              <a:buClr>
                <a:srgbClr val="0F4A94"/>
              </a:buClr>
              <a:buSzPts val="2400"/>
              <a:buNone/>
            </a:pPr>
            <a:r>
              <a:rPr lang="en-US" sz="2400">
                <a:latin typeface="Arial"/>
                <a:ea typeface="Arial"/>
                <a:cs typeface="Arial"/>
                <a:sym typeface="Arial"/>
              </a:rPr>
              <a:t>CAS Mission</a:t>
            </a:r>
            <a:endParaRPr/>
          </a:p>
          <a:p>
            <a:pPr marL="120650" lvl="1" indent="0" algn="l" rtl="0">
              <a:lnSpc>
                <a:spcPct val="100000"/>
              </a:lnSpc>
              <a:spcBef>
                <a:spcPts val="420"/>
              </a:spcBef>
              <a:spcAft>
                <a:spcPts val="0"/>
              </a:spcAft>
              <a:buClr>
                <a:schemeClr val="dk1"/>
              </a:buClr>
              <a:buSzPts val="2100"/>
              <a:buNone/>
            </a:pPr>
            <a:r>
              <a:rPr lang="en-US">
                <a:latin typeface="Arial"/>
                <a:ea typeface="Arial"/>
                <a:cs typeface="Arial"/>
                <a:sym typeface="Arial"/>
              </a:rPr>
              <a:t>CAS, a consortium of professional associations in higher education, promotes the use of its professional standards for the development, assessment, and improvement of quality student learning, programs, and services (CAS, 2015).</a:t>
            </a:r>
            <a:endParaRPr/>
          </a:p>
          <a:p>
            <a:pPr marL="0" lvl="0" indent="0" algn="ctr" rtl="0">
              <a:lnSpc>
                <a:spcPct val="100000"/>
              </a:lnSpc>
              <a:spcBef>
                <a:spcPts val="0"/>
              </a:spcBef>
              <a:spcAft>
                <a:spcPts val="0"/>
              </a:spcAft>
              <a:buClr>
                <a:srgbClr val="0F4A94"/>
              </a:buClr>
              <a:buSzPts val="1275"/>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8"/>
          <p:cNvSpPr txBox="1">
            <a:spLocks noGrp="1"/>
          </p:cNvSpPr>
          <p:nvPr>
            <p:ph type="body" idx="1"/>
          </p:nvPr>
        </p:nvSpPr>
        <p:spPr>
          <a:xfrm>
            <a:off x="492272" y="334002"/>
            <a:ext cx="5834199" cy="535779"/>
          </a:xfrm>
          <a:prstGeom prst="rect">
            <a:avLst/>
          </a:prstGeom>
          <a:noFill/>
          <a:ln>
            <a:noFill/>
          </a:ln>
        </p:spPr>
        <p:txBody>
          <a:bodyPr spcFirstLastPara="1" wrap="square" lIns="19575" tIns="19575" rIns="19575" bIns="19575" anchor="t" anchorCtr="0">
            <a:noAutofit/>
          </a:bodyPr>
          <a:lstStyle/>
          <a:p>
            <a:pPr marL="0" lvl="0" indent="0" algn="ctr" rtl="0">
              <a:lnSpc>
                <a:spcPct val="100000"/>
              </a:lnSpc>
              <a:spcBef>
                <a:spcPts val="0"/>
              </a:spcBef>
              <a:spcAft>
                <a:spcPts val="0"/>
              </a:spcAft>
              <a:buClr>
                <a:srgbClr val="0F4A94"/>
              </a:buClr>
              <a:buSzPts val="2800"/>
              <a:buNone/>
            </a:pPr>
            <a:r>
              <a:rPr lang="en-US"/>
              <a:t>Principles Underlying All CAS Standards</a:t>
            </a:r>
            <a:endParaRPr/>
          </a:p>
        </p:txBody>
      </p:sp>
      <p:pic>
        <p:nvPicPr>
          <p:cNvPr id="120" name="Google Shape;120;p8"/>
          <p:cNvPicPr preferRelativeResize="0"/>
          <p:nvPr/>
        </p:nvPicPr>
        <p:blipFill rotWithShape="1">
          <a:blip r:embed="rId3">
            <a:alphaModFix/>
          </a:blip>
          <a:srcRect/>
          <a:stretch/>
        </p:blipFill>
        <p:spPr>
          <a:xfrm>
            <a:off x="393928" y="1317651"/>
            <a:ext cx="1025978" cy="1025978"/>
          </a:xfrm>
          <a:prstGeom prst="rect">
            <a:avLst/>
          </a:prstGeom>
          <a:noFill/>
          <a:ln>
            <a:noFill/>
          </a:ln>
        </p:spPr>
      </p:pic>
      <p:pic>
        <p:nvPicPr>
          <p:cNvPr id="121" name="Google Shape;121;p8"/>
          <p:cNvPicPr preferRelativeResize="0"/>
          <p:nvPr/>
        </p:nvPicPr>
        <p:blipFill rotWithShape="1">
          <a:blip r:embed="rId4">
            <a:alphaModFix/>
          </a:blip>
          <a:srcRect/>
          <a:stretch/>
        </p:blipFill>
        <p:spPr>
          <a:xfrm>
            <a:off x="400126" y="2971205"/>
            <a:ext cx="1019780" cy="1019780"/>
          </a:xfrm>
          <a:prstGeom prst="rect">
            <a:avLst/>
          </a:prstGeom>
          <a:noFill/>
          <a:ln>
            <a:noFill/>
          </a:ln>
        </p:spPr>
      </p:pic>
      <p:sp>
        <p:nvSpPr>
          <p:cNvPr id="122" name="Google Shape;122;p8"/>
          <p:cNvSpPr/>
          <p:nvPr/>
        </p:nvSpPr>
        <p:spPr>
          <a:xfrm>
            <a:off x="1498981" y="1486736"/>
            <a:ext cx="474924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Students and Their Environments</a:t>
            </a:r>
            <a:endParaRPr sz="1400" b="0" i="0" u="none" strike="noStrike" cap="none">
              <a:solidFill>
                <a:srgbClr val="000000"/>
              </a:solidFill>
              <a:latin typeface="Arial"/>
              <a:ea typeface="Arial"/>
              <a:cs typeface="Arial"/>
              <a:sym typeface="Arial"/>
            </a:endParaRPr>
          </a:p>
        </p:txBody>
      </p:sp>
      <p:sp>
        <p:nvSpPr>
          <p:cNvPr id="123" name="Google Shape;123;p8"/>
          <p:cNvSpPr/>
          <p:nvPr/>
        </p:nvSpPr>
        <p:spPr>
          <a:xfrm>
            <a:off x="1498981" y="2962491"/>
            <a:ext cx="4906565"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Advocating for Diverse, Equitable, and Inclusive Communities</a:t>
            </a:r>
            <a:endParaRPr sz="1400" b="0" i="0" u="none" strike="noStrike" cap="none">
              <a:solidFill>
                <a:srgbClr val="000000"/>
              </a:solidFill>
              <a:latin typeface="Arial"/>
              <a:ea typeface="Arial"/>
              <a:cs typeface="Arial"/>
              <a:sym typeface="Arial"/>
            </a:endParaRPr>
          </a:p>
        </p:txBody>
      </p:sp>
      <p:sp>
        <p:nvSpPr>
          <p:cNvPr id="124" name="Google Shape;124;p8"/>
          <p:cNvSpPr txBox="1"/>
          <p:nvPr/>
        </p:nvSpPr>
        <p:spPr>
          <a:xfrm>
            <a:off x="1737583" y="3703704"/>
            <a:ext cx="442936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Part 5. Access, Equity, Diversity, and Inclusion</a:t>
            </a:r>
            <a:endParaRPr sz="1400" b="0" i="0" u="none" strike="noStrike" cap="none">
              <a:solidFill>
                <a:srgbClr val="000000"/>
              </a:solidFill>
              <a:latin typeface="Arial"/>
              <a:ea typeface="Arial"/>
              <a:cs typeface="Arial"/>
              <a:sym typeface="Arial"/>
            </a:endParaRPr>
          </a:p>
        </p:txBody>
      </p:sp>
      <p:sp>
        <p:nvSpPr>
          <p:cNvPr id="125" name="Google Shape;125;p8"/>
          <p:cNvSpPr txBox="1"/>
          <p:nvPr/>
        </p:nvSpPr>
        <p:spPr>
          <a:xfrm>
            <a:off x="1567543" y="1858617"/>
            <a:ext cx="513293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Parts 1. Mission; 2. Programs and Services;                 3. Student Learning, Development, and Success, and 4. Assessment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9"/>
          <p:cNvPicPr preferRelativeResize="0"/>
          <p:nvPr/>
        </p:nvPicPr>
        <p:blipFill rotWithShape="1">
          <a:blip r:embed="rId3">
            <a:alphaModFix/>
          </a:blip>
          <a:srcRect/>
          <a:stretch/>
        </p:blipFill>
        <p:spPr>
          <a:xfrm>
            <a:off x="213473" y="256821"/>
            <a:ext cx="1177931" cy="1175657"/>
          </a:xfrm>
          <a:prstGeom prst="rect">
            <a:avLst/>
          </a:prstGeom>
          <a:noFill/>
          <a:ln>
            <a:noFill/>
          </a:ln>
        </p:spPr>
      </p:pic>
      <p:sp>
        <p:nvSpPr>
          <p:cNvPr id="132" name="Google Shape;132;p9"/>
          <p:cNvSpPr/>
          <p:nvPr/>
        </p:nvSpPr>
        <p:spPr>
          <a:xfrm>
            <a:off x="4292145" y="1097308"/>
            <a:ext cx="2451652" cy="965954"/>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3" name="Google Shape;133;p9"/>
          <p:cNvSpPr/>
          <p:nvPr/>
        </p:nvSpPr>
        <p:spPr>
          <a:xfrm>
            <a:off x="1391404" y="222977"/>
            <a:ext cx="4559395"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Organization, Leadership, and Human Resources</a:t>
            </a:r>
            <a:endParaRPr sz="1400" b="0" i="0" u="none" strike="noStrike" cap="none">
              <a:solidFill>
                <a:srgbClr val="000000"/>
              </a:solidFill>
              <a:latin typeface="Arial"/>
              <a:ea typeface="Arial"/>
              <a:cs typeface="Arial"/>
              <a:sym typeface="Arial"/>
            </a:endParaRPr>
          </a:p>
        </p:txBody>
      </p:sp>
      <p:pic>
        <p:nvPicPr>
          <p:cNvPr id="134" name="Google Shape;134;p9"/>
          <p:cNvPicPr preferRelativeResize="0"/>
          <p:nvPr/>
        </p:nvPicPr>
        <p:blipFill rotWithShape="1">
          <a:blip r:embed="rId4">
            <a:alphaModFix/>
          </a:blip>
          <a:srcRect/>
          <a:stretch/>
        </p:blipFill>
        <p:spPr>
          <a:xfrm>
            <a:off x="244078" y="1981738"/>
            <a:ext cx="1006622" cy="1156606"/>
          </a:xfrm>
          <a:prstGeom prst="rect">
            <a:avLst/>
          </a:prstGeom>
          <a:noFill/>
          <a:ln>
            <a:noFill/>
          </a:ln>
        </p:spPr>
      </p:pic>
      <p:pic>
        <p:nvPicPr>
          <p:cNvPr id="135" name="Google Shape;135;p9"/>
          <p:cNvPicPr preferRelativeResize="0"/>
          <p:nvPr/>
        </p:nvPicPr>
        <p:blipFill rotWithShape="1">
          <a:blip r:embed="rId5">
            <a:alphaModFix/>
          </a:blip>
          <a:srcRect/>
          <a:stretch/>
        </p:blipFill>
        <p:spPr>
          <a:xfrm>
            <a:off x="103373" y="3514230"/>
            <a:ext cx="1288031" cy="1321654"/>
          </a:xfrm>
          <a:prstGeom prst="rect">
            <a:avLst/>
          </a:prstGeom>
          <a:noFill/>
          <a:ln>
            <a:noFill/>
          </a:ln>
        </p:spPr>
      </p:pic>
      <p:sp>
        <p:nvSpPr>
          <p:cNvPr id="136" name="Google Shape;136;p9"/>
          <p:cNvSpPr/>
          <p:nvPr/>
        </p:nvSpPr>
        <p:spPr>
          <a:xfrm>
            <a:off x="1551497" y="2136589"/>
            <a:ext cx="3251211"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Ethical Considerations</a:t>
            </a:r>
            <a:endParaRPr sz="1400" b="0" i="0" u="none" strike="noStrike" cap="none">
              <a:solidFill>
                <a:srgbClr val="000000"/>
              </a:solidFill>
              <a:latin typeface="Arial"/>
              <a:ea typeface="Arial"/>
              <a:cs typeface="Arial"/>
              <a:sym typeface="Arial"/>
            </a:endParaRPr>
          </a:p>
        </p:txBody>
      </p:sp>
      <p:sp>
        <p:nvSpPr>
          <p:cNvPr id="137" name="Google Shape;137;p9"/>
          <p:cNvSpPr/>
          <p:nvPr/>
        </p:nvSpPr>
        <p:spPr>
          <a:xfrm>
            <a:off x="4399722" y="4155552"/>
            <a:ext cx="2451652" cy="965954"/>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8" name="Google Shape;138;p9"/>
          <p:cNvSpPr/>
          <p:nvPr/>
        </p:nvSpPr>
        <p:spPr>
          <a:xfrm>
            <a:off x="1391404" y="3492233"/>
            <a:ext cx="4906565"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Learning-Conducive Structures, Resources, and Systems</a:t>
            </a:r>
            <a:endParaRPr sz="2400" b="0" i="0" u="none" strike="noStrike" cap="none">
              <a:solidFill>
                <a:schemeClr val="dk1"/>
              </a:solidFill>
              <a:latin typeface="Arial"/>
              <a:ea typeface="Arial"/>
              <a:cs typeface="Arial"/>
              <a:sym typeface="Arial"/>
            </a:endParaRPr>
          </a:p>
        </p:txBody>
      </p:sp>
      <p:sp>
        <p:nvSpPr>
          <p:cNvPr id="139" name="Google Shape;139;p9"/>
          <p:cNvSpPr txBox="1"/>
          <p:nvPr/>
        </p:nvSpPr>
        <p:spPr>
          <a:xfrm>
            <a:off x="1737583" y="4276924"/>
            <a:ext cx="442936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Parts 10. Financial Resources; 11. Technology; and 12. Facilities and Infrastructure</a:t>
            </a:r>
            <a:endParaRPr sz="1400" b="0" i="0" u="none" strike="noStrike" cap="none">
              <a:solidFill>
                <a:srgbClr val="000000"/>
              </a:solidFill>
              <a:latin typeface="Arial"/>
              <a:ea typeface="Arial"/>
              <a:cs typeface="Arial"/>
              <a:sym typeface="Arial"/>
            </a:endParaRPr>
          </a:p>
        </p:txBody>
      </p:sp>
      <p:sp>
        <p:nvSpPr>
          <p:cNvPr id="140" name="Google Shape;140;p9"/>
          <p:cNvSpPr txBox="1"/>
          <p:nvPr/>
        </p:nvSpPr>
        <p:spPr>
          <a:xfrm>
            <a:off x="1755692" y="2601936"/>
            <a:ext cx="304701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Part 9. Ethics, Law, and Policy</a:t>
            </a:r>
            <a:endParaRPr sz="1400" b="0" i="0" u="none" strike="noStrike" cap="none">
              <a:solidFill>
                <a:srgbClr val="000000"/>
              </a:solidFill>
              <a:latin typeface="Arial"/>
              <a:ea typeface="Arial"/>
              <a:cs typeface="Arial"/>
              <a:sym typeface="Arial"/>
            </a:endParaRPr>
          </a:p>
        </p:txBody>
      </p:sp>
      <p:sp>
        <p:nvSpPr>
          <p:cNvPr id="141" name="Google Shape;141;p9"/>
          <p:cNvSpPr txBox="1"/>
          <p:nvPr/>
        </p:nvSpPr>
        <p:spPr>
          <a:xfrm>
            <a:off x="1551497" y="964190"/>
            <a:ext cx="498761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Parts 6. Leadership, Management, and Supervision; 7. Human Resources; and 8. Collaboration and Communication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5788</Words>
  <Application>Microsoft Macintosh PowerPoint</Application>
  <PresentationFormat>Custom</PresentationFormat>
  <Paragraphs>553</Paragraphs>
  <Slides>64</Slides>
  <Notes>64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Garamond</vt:lpstr>
      <vt:lpstr>Calibri</vt:lpstr>
      <vt:lpstr>EB 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Summer Johnson</dc:creator>
  <cp:lastModifiedBy>Henning, Gavin</cp:lastModifiedBy>
  <cp:revision>1</cp:revision>
  <dcterms:created xsi:type="dcterms:W3CDTF">2019-02-11T19:01:34Z</dcterms:created>
  <dcterms:modified xsi:type="dcterms:W3CDTF">2021-08-25T16:33:07Z</dcterms:modified>
</cp:coreProperties>
</file>